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5" r:id="rId1"/>
    <p:sldMasterId id="2147483891" r:id="rId2"/>
  </p:sldMasterIdLst>
  <p:notesMasterIdLst>
    <p:notesMasterId r:id="rId39"/>
  </p:notesMasterIdLst>
  <p:handoutMasterIdLst>
    <p:handoutMasterId r:id="rId40"/>
  </p:handoutMasterIdLst>
  <p:sldIdLst>
    <p:sldId id="256" r:id="rId3"/>
    <p:sldId id="257" r:id="rId4"/>
    <p:sldId id="258" r:id="rId5"/>
    <p:sldId id="259" r:id="rId6"/>
    <p:sldId id="374" r:id="rId7"/>
    <p:sldId id="326" r:id="rId8"/>
    <p:sldId id="272" r:id="rId9"/>
    <p:sldId id="274" r:id="rId10"/>
    <p:sldId id="275" r:id="rId11"/>
    <p:sldId id="361" r:id="rId12"/>
    <p:sldId id="362" r:id="rId13"/>
    <p:sldId id="363" r:id="rId14"/>
    <p:sldId id="277" r:id="rId15"/>
    <p:sldId id="319" r:id="rId16"/>
    <p:sldId id="351" r:id="rId17"/>
    <p:sldId id="352" r:id="rId18"/>
    <p:sldId id="349" r:id="rId19"/>
    <p:sldId id="370" r:id="rId20"/>
    <p:sldId id="371" r:id="rId21"/>
    <p:sldId id="354" r:id="rId22"/>
    <p:sldId id="355" r:id="rId23"/>
    <p:sldId id="356" r:id="rId24"/>
    <p:sldId id="358" r:id="rId25"/>
    <p:sldId id="359" r:id="rId26"/>
    <p:sldId id="360" r:id="rId27"/>
    <p:sldId id="357" r:id="rId28"/>
    <p:sldId id="375" r:id="rId29"/>
    <p:sldId id="372" r:id="rId30"/>
    <p:sldId id="373" r:id="rId31"/>
    <p:sldId id="305" r:id="rId32"/>
    <p:sldId id="367" r:id="rId33"/>
    <p:sldId id="368" r:id="rId34"/>
    <p:sldId id="369" r:id="rId35"/>
    <p:sldId id="309" r:id="rId36"/>
    <p:sldId id="310" r:id="rId37"/>
    <p:sldId id="311" r:id="rId38"/>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85" userDrawn="1">
          <p15:clr>
            <a:srgbClr val="A4A3A4"/>
          </p15:clr>
        </p15:guide>
        <p15:guide id="6" orient="horz" pos="2341" userDrawn="1">
          <p15:clr>
            <a:srgbClr val="A4A3A4"/>
          </p15:clr>
        </p15:guide>
        <p15:guide id="7" pos="564"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35" clrIdx="0">
    <p:extLst>
      <p:ext uri="{19B8F6BF-5375-455C-9EA6-DF929625EA0E}">
        <p15:presenceInfo xmlns:p15="http://schemas.microsoft.com/office/powerpoint/2012/main" userId="S-1-5-21-147214757-305610072-1517763936-5682676" providerId="AD"/>
      </p:ext>
    </p:extLst>
  </p:cmAuthor>
  <p:cmAuthor id="2" name="Chenqibiaozjhw" initials="C" lastIdx="8" clrIdx="1">
    <p:extLst>
      <p:ext uri="{19B8F6BF-5375-455C-9EA6-DF929625EA0E}">
        <p15:presenceInfo xmlns:p15="http://schemas.microsoft.com/office/powerpoint/2012/main" userId="S-1-5-21-147214757-305610072-1517763936-11991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BC9A0"/>
    <a:srgbClr val="D9D9D9"/>
    <a:srgbClr val="00B0F0"/>
    <a:srgbClr val="EC7061"/>
    <a:srgbClr val="99DFF9"/>
    <a:srgbClr val="FFD17D"/>
    <a:srgbClr val="F3FBFE"/>
    <a:srgbClr val="F4FBFE"/>
    <a:srgbClr val="FFF2CC"/>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86737" autoAdjust="0"/>
  </p:normalViewPr>
  <p:slideViewPr>
    <p:cSldViewPr snapToGrid="0" snapToObjects="1">
      <p:cViewPr>
        <p:scale>
          <a:sx n="100" d="100"/>
          <a:sy n="100" d="100"/>
        </p:scale>
        <p:origin x="222" y="42"/>
      </p:cViewPr>
      <p:guideLst>
        <p:guide pos="3885"/>
        <p:guide orient="horz" pos="2341"/>
        <p:guide pos="56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1" d="100"/>
          <a:sy n="71" d="100"/>
        </p:scale>
        <p:origin x="3636" y="8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customXml" Target="../customXml/item1.xml"/><Relationship Id="rId20" Type="http://schemas.openxmlformats.org/officeDocument/2006/relationships/slide" Target="slides/slide18.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baseline="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baseline="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备注占位符 27"/>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4975" y="765175"/>
            <a:ext cx="5930900" cy="3336925"/>
          </a:xfrm>
        </p:spPr>
      </p:sp>
    </p:spTree>
    <p:extLst>
      <p:ext uri="{BB962C8B-B14F-4D97-AF65-F5344CB8AC3E}">
        <p14:creationId xmlns:p14="http://schemas.microsoft.com/office/powerpoint/2010/main" val="2508171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98205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SSH is developed by the IETF. The latest version is V2.0. Earlier versions 1.3 and 1.5 have security risks and are gradually obsolete.</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SSH supports two-way authentication between the server and client, and provides security services such as confidentiality and integrity protection.</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989801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eaLnBrk="1" hangingPunct="1"/>
            <a:r>
              <a:rPr sz="1100">
                <a:latin typeface="Huawei Sans" panose="020C0503030203020204" pitchFamily="34" charset="0"/>
              </a:rPr>
              <a:t>SSH uses the following types of algorithms:</a:t>
            </a:r>
            <a:endParaRPr lang="en-US" altLang="zh-CN" sz="1100" dirty="0">
              <a:latin typeface="Huawei Sans" panose="020C0503030203020204" pitchFamily="34" charset="0"/>
            </a:endParaRPr>
          </a:p>
          <a:p>
            <a:pPr lvl="1" eaLnBrk="1" hangingPunct="1"/>
            <a:r>
              <a:rPr sz="1100">
                <a:latin typeface="Huawei Sans" panose="020C0503030203020204" pitchFamily="34" charset="0"/>
              </a:rPr>
              <a:t>MAC algorithms for data integrity protection, such as HMAC-MD5 and HMAC-MD5-96</a:t>
            </a:r>
            <a:endParaRPr lang="en-US" altLang="zh-CN" sz="1100" dirty="0">
              <a:latin typeface="Huawei Sans" panose="020C0503030203020204" pitchFamily="34" charset="0"/>
            </a:endParaRPr>
          </a:p>
          <a:p>
            <a:pPr lvl="1" eaLnBrk="1" hangingPunct="1"/>
            <a:r>
              <a:rPr sz="1100">
                <a:latin typeface="Huawei Sans" panose="020C0503030203020204" pitchFamily="34" charset="0"/>
              </a:rPr>
              <a:t>Data encryption algorithms, such as 3DES-CBC, AES128-CBC, and DES-CBC</a:t>
            </a:r>
            <a:endParaRPr lang="en-US" altLang="zh-CN" sz="1100" dirty="0">
              <a:latin typeface="Huawei Sans" panose="020C0503030203020204" pitchFamily="34" charset="0"/>
            </a:endParaRPr>
          </a:p>
          <a:p>
            <a:pPr lvl="1" eaLnBrk="1" hangingPunct="1"/>
            <a:r>
              <a:rPr sz="1100">
                <a:latin typeface="Huawei Sans" panose="020C0503030203020204" pitchFamily="34" charset="0"/>
              </a:rPr>
              <a:t>Key exchange algorithm used to generate session keys, such as diffle-hellman-group-exchange-sha1</a:t>
            </a:r>
            <a:endParaRPr lang="en-US" altLang="zh-CN" sz="1100" dirty="0">
              <a:latin typeface="Huawei Sans" panose="020C0503030203020204" pitchFamily="34" charset="0"/>
            </a:endParaRPr>
          </a:p>
          <a:p>
            <a:pPr lvl="1" eaLnBrk="1" hangingPunct="1"/>
            <a:r>
              <a:rPr sz="1100">
                <a:latin typeface="Huawei Sans" panose="020C0503030203020204" pitchFamily="34" charset="0"/>
              </a:rPr>
              <a:t>Host public key algorithm used for digital signature and authentication, such as RSA and DSA</a:t>
            </a:r>
            <a:endParaRPr lang="en-US" altLang="zh-CN" sz="1100"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746567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openness of IP networks determines that anyone can access or attack the target host as long as routes are reachable.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t>For a host, the path of the packets sent to it from a client is fixed, especially at the edge of a network</a:t>
            </a:r>
            <a:r>
              <a:rPr dirty="0">
                <a:latin typeface="Huawei Sans" panose="020C0503030203020204" pitchFamily="34" charset="0"/>
              </a:rPr>
              <a:t>.</a:t>
            </a:r>
            <a:endParaRPr lang="en-US" altLang="zh-CN" dirty="0">
              <a:latin typeface="Huawei Sans" panose="020C0503030203020204" pitchFamily="34" charset="0"/>
            </a:endParaRPr>
          </a:p>
          <a:p>
            <a:r>
              <a:rPr dirty="0">
                <a:latin typeface="Huawei Sans" panose="020C0503030203020204" pitchFamily="34" charset="0"/>
              </a:rPr>
              <a:t>Unicast Reverse Path Forwarding (URPF) can be classified into strict URPF and loose URPF</a:t>
            </a:r>
            <a:r>
              <a:rPr lang="en-US" dirty="0">
                <a:latin typeface="Huawei Sans" panose="020C0503030203020204" pitchFamily="34" charset="0"/>
              </a:rPr>
              <a:t>, and the mode </a:t>
            </a:r>
            <a:r>
              <a:rPr lang="en-US" altLang="zh-CN" dirty="0">
                <a:latin typeface="Huawei Sans" panose="020C0503030203020204" pitchFamily="34" charset="0"/>
              </a:rPr>
              <a:t>in which matching the default route is allowed can be configured</a:t>
            </a:r>
            <a:r>
              <a:rPr dirty="0">
                <a:latin typeface="Huawei Sans" panose="020C0503030203020204" pitchFamily="34" charset="0"/>
              </a:rPr>
              <a:t>.</a:t>
            </a:r>
            <a:r>
              <a:rPr lang="en-US" baseline="0" dirty="0">
                <a:latin typeface="Huawei Sans" panose="020C0503030203020204" pitchFamily="34" charset="0"/>
              </a:rPr>
              <a:t> </a:t>
            </a:r>
            <a:r>
              <a:rPr dirty="0">
                <a:latin typeface="Huawei Sans" panose="020C0503030203020204" pitchFamily="34" charset="0"/>
              </a:rPr>
              <a:t>During the URPF check, the device checks whether source IP addresses of packets are valid based on the routing table.</a:t>
            </a:r>
          </a:p>
          <a:p>
            <a:pPr lvl="1"/>
            <a:r>
              <a:rPr dirty="0">
                <a:latin typeface="Huawei Sans" panose="020C0503030203020204" pitchFamily="34" charset="0"/>
              </a:rPr>
              <a:t>In strict mode, if a packet matches a specific route and the inbound interface of the packet is the same as the outbound interface of the route, the packet is allowed to pass. Otherwise, the packet is discarded.</a:t>
            </a:r>
          </a:p>
          <a:p>
            <a:pPr lvl="1"/>
            <a:r>
              <a:rPr dirty="0">
                <a:latin typeface="Huawei Sans" panose="020C0503030203020204" pitchFamily="34" charset="0"/>
              </a:rPr>
              <a:t>In loose mode, if a packet matches a specific route, the packet is allowed to pass. Otherwise, the packet is discarded. In this mode, the interface is not checked. By default, the device does not match packets with the default route. You can configure the device to match packets with the default route.</a:t>
            </a:r>
          </a:p>
          <a:p>
            <a:pPr lvl="1"/>
            <a:r>
              <a:rPr dirty="0">
                <a:latin typeface="Huawei Sans" panose="020C0503030203020204" pitchFamily="34" charset="0"/>
              </a:rPr>
              <a:t>Matching </a:t>
            </a:r>
            <a:r>
              <a:rPr lang="en-US" dirty="0">
                <a:latin typeface="Huawei Sans" panose="020C0503030203020204" pitchFamily="34" charset="0"/>
              </a:rPr>
              <a:t>the</a:t>
            </a:r>
            <a:r>
              <a:rPr lang="en-US" baseline="0" dirty="0">
                <a:latin typeface="Huawei Sans" panose="020C0503030203020204" pitchFamily="34" charset="0"/>
              </a:rPr>
              <a:t> </a:t>
            </a:r>
            <a:r>
              <a:rPr dirty="0">
                <a:latin typeface="Huawei Sans" panose="020C0503030203020204" pitchFamily="34" charset="0"/>
              </a:rPr>
              <a:t>default route must work with strict URPF. When a packet matches a specific route or the default route and the inbound interface of the packet is the same as the outbound interface of the matched route, the packet is allowed to pass. Otherwise, the packet is discarded. Matching the default route cannot be configured with loose URPF because attack defense cannot be achieved in this way. Loose URPF and strict URPF are mutually exclusive.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63911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65564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831590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79689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4975"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53735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97605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4256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幻灯片图像占位符 8"/>
          <p:cNvSpPr>
            <a:spLocks noGrp="1" noRot="1" noChangeAspect="1"/>
          </p:cNvSpPr>
          <p:nvPr>
            <p:ph type="sldImg"/>
          </p:nvPr>
        </p:nvSpPr>
        <p:spPr>
          <a:xfrm>
            <a:off x="431800" y="765175"/>
            <a:ext cx="5930900" cy="3336925"/>
          </a:xfrm>
        </p:spPr>
      </p:sp>
      <p:sp>
        <p:nvSpPr>
          <p:cNvPr id="10" name="备注占位符 9"/>
          <p:cNvSpPr>
            <a:spLocks noGrp="1"/>
          </p:cNvSpPr>
          <p:nvPr>
            <p:ph type="body" sz="quarter" idx="10"/>
          </p:nvPr>
        </p:nvSpPr>
        <p:spPr/>
        <p:txBody>
          <a:bodyPr/>
          <a:lstStyle/>
          <a:p>
            <a:endParaRPr lang="zh-CN" altLang="en-US" dirty="0">
              <a:latin typeface="Huawei Sans" panose="020C0503030203020204" pitchFamily="34" charset="0"/>
            </a:endParaRPr>
          </a:p>
        </p:txBody>
      </p:sp>
      <p:sp>
        <p:nvSpPr>
          <p:cNvPr id="11" name="备注占位符 10"/>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569922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25728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97985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60388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configurations in this slide and the following two slides enable user client002 to log in to R3.</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211293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61075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36302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2481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4975"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82722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085959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54213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671355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latin typeface="Huawei Sans" panose="020C0503030203020204" pitchFamily="34" charset="0"/>
              </a:rPr>
              <a:t>Net: network</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6136561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675172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Application layer association does not need to be enabled. You only need to disable the Telnet server function on the router so that the router discards received Telnet packets.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663370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483567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dirty="0">
                <a:latin typeface="Huawei Sans" panose="020C0503030203020204" pitchFamily="34" charset="0"/>
              </a:rPr>
              <a:t>False</a:t>
            </a:r>
            <a:endParaRPr lang="en-US" altLang="zh-CN" dirty="0">
              <a:latin typeface="Huawei Sans" panose="020C0503030203020204" pitchFamily="34" charset="0"/>
            </a:endParaRPr>
          </a:p>
          <a:p>
            <a:pPr marL="228600" lvl="0" indent="-228600">
              <a:buFont typeface="+mj-lt"/>
              <a:buAutoNum type="arabicPeriod"/>
            </a:pPr>
            <a:r>
              <a:rPr dirty="0">
                <a:latin typeface="Huawei Sans" panose="020C0503030203020204" pitchFamily="34" charset="0"/>
              </a:rPr>
              <a:t>True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478287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02580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4975" y="765175"/>
            <a:ext cx="5930900" cy="3336925"/>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24012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4975" y="765175"/>
            <a:ext cx="5930900" cy="3336925"/>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99375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4975"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95075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92564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86265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23708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When you log in to a device through the CLI, web UI, or NMS, you are advised to use the corresponding SSH, HTTPS, or SNMPv3 channel.</a:t>
            </a:r>
            <a:endParaRPr lang="en-US" altLang="zh-CN" dirty="0">
              <a:latin typeface="Huawei Sans" panose="020C0503030203020204" pitchFamily="34" charset="0"/>
            </a:endParaRPr>
          </a:p>
          <a:p>
            <a:r>
              <a:rPr>
                <a:latin typeface="Huawei Sans" panose="020C0503030203020204" pitchFamily="34" charset="0"/>
              </a:rPr>
              <a:t>SFTP is recommended for data transmission between devices and between devices and terminals.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747717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70373506"/>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298101154"/>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588630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02850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41300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914694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23346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70657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7"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p:cNvGrpSpPr/>
          <p:nvPr userDrawn="1"/>
        </p:nvGrpSpPr>
        <p:grpSpPr>
          <a:xfrm>
            <a:off x="4148952" y="2637135"/>
            <a:ext cx="3894096" cy="1598831"/>
            <a:chOff x="4302972" y="2345035"/>
            <a:chExt cx="3895617" cy="1598831"/>
          </a:xfrm>
        </p:grpSpPr>
        <p:sp>
          <p:nvSpPr>
            <p:cNvPr id="12" name="矩形 11"/>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7661595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089667605"/>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900338194"/>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249021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87883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782181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658532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4"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1288781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448208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08368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490700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098326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5138862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1308129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71414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431960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216385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1822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584163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8867214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90094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Huawei Sans" panose="020C0503030203020204" pitchFamily="34" charset="0"/>
                <a:ea typeface="方正兰亭黑简体" panose="02000000000000000000" pitchFamily="2" charset="-122"/>
                <a:cs typeface="Arial" panose="020B0604020202020204" pitchFamily="34" charset="0"/>
              </a:defRPr>
            </a:lvl1pPr>
            <a:lvl2pPr fontAlgn="ctr">
              <a:buClrTx/>
              <a:buSzPct val="100000"/>
              <a:buFont typeface="Huawei Sans" panose="020C0503030203020204" pitchFamily="34" charset="0"/>
              <a:buChar char="▫"/>
              <a:defRPr>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258817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31543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a:t>Title</a:t>
            </a:r>
            <a:endParaRPr lang="zh-CN" altLang="en-US" dirty="0"/>
          </a:p>
        </p:txBody>
      </p:sp>
    </p:spTree>
    <p:extLst>
      <p:ext uri="{BB962C8B-B14F-4D97-AF65-F5344CB8AC3E}">
        <p14:creationId xmlns:p14="http://schemas.microsoft.com/office/powerpoint/2010/main" val="136429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a:t>Title</a:t>
            </a:r>
            <a:endParaRPr lang="zh-CN" altLang="en-US" dirty="0"/>
          </a:p>
        </p:txBody>
      </p:sp>
    </p:spTree>
    <p:extLst>
      <p:ext uri="{BB962C8B-B14F-4D97-AF65-F5344CB8AC3E}">
        <p14:creationId xmlns:p14="http://schemas.microsoft.com/office/powerpoint/2010/main" val="264642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chemeClr val="accent6"/>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panose="020C0503030203020204" pitchFamily="34" charset="0"/>
                <a:cs typeface="Courier New" panose="02070309020205020404" pitchFamily="49"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panose="020C0503030203020204" pitchFamily="34" charset="0"/>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panose="020C0503030203020204" pitchFamily="34" charset="0"/>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panose="020C0503030203020204" pitchFamily="34" charset="0"/>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panose="020C0503030203020204" pitchFamily="34" charset="0"/>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panose="020C0503030203020204" pitchFamily="34" charset="0"/>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panose="020C0503030203020204" pitchFamily="34" charset="0"/>
                </a:rPr>
                <a:t>文字边框</a:t>
              </a:r>
            </a:p>
          </p:txBody>
        </p:sp>
      </p:grpSp>
    </p:spTree>
    <p:extLst>
      <p:ext uri="{BB962C8B-B14F-4D97-AF65-F5344CB8AC3E}">
        <p14:creationId xmlns:p14="http://schemas.microsoft.com/office/powerpoint/2010/main" val="973497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37"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38" name="图片 3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39"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2909498995"/>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 id="2147483888" r:id="rId13"/>
    <p:sldLayoutId id="2147483889" r:id="rId14"/>
    <p:sldLayoutId id="2147483890" r:id="rId15"/>
  </p:sldLayoutIdLst>
  <p:txStyles>
    <p:titleStyle>
      <a:lvl1pPr algn="l" defTabSz="914034" rtl="0" eaLnBrk="1"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1" pos="281">
          <p15:clr>
            <a:srgbClr val="F26B43"/>
          </p15:clr>
        </p15:guide>
        <p15:guide id="2" pos="7399">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3694050945"/>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 id="2147483905" r:id="rId14"/>
    <p:sldLayoutId id="214748390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2.xml"/><Relationship Id="rId5" Type="http://schemas.openxmlformats.org/officeDocument/2006/relationships/image" Target="../media/image10.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6885888-8709-4E24-A714-B49FEE10C314}"/>
              </a:ext>
            </a:extLst>
          </p:cNvPr>
          <p:cNvSpPr>
            <a:spLocks noGrp="1"/>
          </p:cNvSpPr>
          <p:nvPr>
            <p:ph type="body" sz="quarter" idx="17"/>
          </p:nvPr>
        </p:nvSpPr>
        <p:spPr bwMode="gray"/>
        <p:txBody>
          <a:bodyPr/>
          <a:lstStyle/>
          <a:p>
            <a:endParaRPr lang="en-US"/>
          </a:p>
        </p:txBody>
      </p:sp>
      <p:sp>
        <p:nvSpPr>
          <p:cNvPr id="3" name="Text Placeholder 2">
            <a:extLst>
              <a:ext uri="{FF2B5EF4-FFF2-40B4-BE49-F238E27FC236}">
                <a16:creationId xmlns:a16="http://schemas.microsoft.com/office/drawing/2014/main" id="{5686F071-7E60-4B8F-BA72-AEA974ABA94D}"/>
              </a:ext>
            </a:extLst>
          </p:cNvPr>
          <p:cNvSpPr>
            <a:spLocks noGrp="1"/>
          </p:cNvSpPr>
          <p:nvPr>
            <p:ph type="body" sz="quarter" idx="18"/>
          </p:nvPr>
        </p:nvSpPr>
        <p:spPr bwMode="gray"/>
        <p:txBody>
          <a:bodyPr/>
          <a:lstStyle/>
          <a:p>
            <a:endParaRPr lang="en-US"/>
          </a:p>
        </p:txBody>
      </p:sp>
      <p:sp>
        <p:nvSpPr>
          <p:cNvPr id="4" name="Text Placeholder 3">
            <a:extLst>
              <a:ext uri="{FF2B5EF4-FFF2-40B4-BE49-F238E27FC236}">
                <a16:creationId xmlns:a16="http://schemas.microsoft.com/office/drawing/2014/main" id="{CDABFCB2-5B07-478C-9464-367DA2B1661E}"/>
              </a:ext>
            </a:extLst>
          </p:cNvPr>
          <p:cNvSpPr>
            <a:spLocks noGrp="1"/>
          </p:cNvSpPr>
          <p:nvPr>
            <p:ph type="body" sz="quarter" idx="19"/>
          </p:nvPr>
        </p:nvSpPr>
        <p:spPr bwMode="gray"/>
        <p:txBody>
          <a:bodyPr/>
          <a:lstStyle/>
          <a:p>
            <a:endParaRPr lang="en-US"/>
          </a:p>
        </p:txBody>
      </p:sp>
      <p:sp>
        <p:nvSpPr>
          <p:cNvPr id="5" name="Text Placeholder 4">
            <a:extLst>
              <a:ext uri="{FF2B5EF4-FFF2-40B4-BE49-F238E27FC236}">
                <a16:creationId xmlns:a16="http://schemas.microsoft.com/office/drawing/2014/main" id="{AC53CBA0-D8EA-439F-BBA0-CFAC62F55246}"/>
              </a:ext>
            </a:extLst>
          </p:cNvPr>
          <p:cNvSpPr>
            <a:spLocks noGrp="1"/>
          </p:cNvSpPr>
          <p:nvPr>
            <p:ph type="body" sz="quarter" idx="20"/>
          </p:nvPr>
        </p:nvSpPr>
        <p:spPr bwMode="gray"/>
        <p:txBody>
          <a:bodyPr/>
          <a:lstStyle/>
          <a:p>
            <a:endParaRPr lang="en-US"/>
          </a:p>
        </p:txBody>
      </p:sp>
      <p:sp>
        <p:nvSpPr>
          <p:cNvPr id="50" name="文本占位符 2"/>
          <p:cNvSpPr>
            <a:spLocks noGrp="1"/>
          </p:cNvSpPr>
          <p:nvPr>
            <p:ph type="body" sz="quarter" idx="13"/>
          </p:nvPr>
        </p:nvSpPr>
        <p:spPr bwMode="gray"/>
        <p:txBody>
          <a:bodyPr/>
          <a:lstStyle/>
          <a:p>
            <a:r>
              <a:t>Chen Qibiao/cwx47601</a:t>
            </a:r>
            <a:endParaRPr lang="zh-CN" altLang="en-US" dirty="0"/>
          </a:p>
        </p:txBody>
      </p:sp>
      <p:sp>
        <p:nvSpPr>
          <p:cNvPr id="51" name="文本占位符 3"/>
          <p:cNvSpPr>
            <a:spLocks noGrp="1"/>
          </p:cNvSpPr>
          <p:nvPr>
            <p:ph type="body" sz="quarter" idx="14"/>
          </p:nvPr>
        </p:nvSpPr>
        <p:spPr bwMode="gray"/>
        <p:txBody>
          <a:bodyPr/>
          <a:lstStyle/>
          <a:p>
            <a:r>
              <a:t>2020-03</a:t>
            </a:r>
            <a:endParaRPr lang="zh-CN" altLang="en-US" dirty="0"/>
          </a:p>
        </p:txBody>
      </p:sp>
      <p:sp>
        <p:nvSpPr>
          <p:cNvPr id="52" name="文本占位符 4"/>
          <p:cNvSpPr>
            <a:spLocks noGrp="1"/>
          </p:cNvSpPr>
          <p:nvPr>
            <p:ph type="body" sz="quarter" idx="15"/>
          </p:nvPr>
        </p:nvSpPr>
        <p:spPr bwMode="gray"/>
        <p:txBody>
          <a:bodyPr/>
          <a:lstStyle/>
          <a:p>
            <a:r>
              <a:rPr dirty="0"/>
              <a:t>He </a:t>
            </a:r>
            <a:r>
              <a:rPr dirty="0" err="1"/>
              <a:t>Junjian</a:t>
            </a:r>
            <a:r>
              <a:rPr dirty="0"/>
              <a:t>/hwx580230</a:t>
            </a:r>
            <a:endParaRPr lang="zh-CN" altLang="en-US" dirty="0"/>
          </a:p>
        </p:txBody>
      </p:sp>
      <p:sp>
        <p:nvSpPr>
          <p:cNvPr id="53" name="文本占位符 5"/>
          <p:cNvSpPr>
            <a:spLocks noGrp="1"/>
          </p:cNvSpPr>
          <p:nvPr>
            <p:ph type="body" sz="quarter" idx="16"/>
          </p:nvPr>
        </p:nvSpPr>
        <p:spPr bwMode="gray"/>
        <p:txBody>
          <a:bodyPr/>
          <a:lstStyle/>
          <a:p>
            <a:r>
              <a:t>New</a:t>
            </a:r>
            <a:endParaRPr lang="zh-CN" altLang="en-US" dirty="0"/>
          </a:p>
        </p:txBody>
      </p:sp>
      <p:sp>
        <p:nvSpPr>
          <p:cNvPr id="6" name="Text Placeholder 5">
            <a:extLst>
              <a:ext uri="{FF2B5EF4-FFF2-40B4-BE49-F238E27FC236}">
                <a16:creationId xmlns:a16="http://schemas.microsoft.com/office/drawing/2014/main" id="{CB80AED3-E458-4E17-8D6D-09F0C6F192F4}"/>
              </a:ext>
            </a:extLst>
          </p:cNvPr>
          <p:cNvSpPr>
            <a:spLocks noGrp="1"/>
          </p:cNvSpPr>
          <p:nvPr>
            <p:ph type="body" sz="quarter" idx="21"/>
          </p:nvPr>
        </p:nvSpPr>
        <p:spPr bwMode="gray"/>
        <p:txBody>
          <a:bodyPr/>
          <a:lstStyle/>
          <a:p>
            <a:endParaRPr lang="en-US"/>
          </a:p>
        </p:txBody>
      </p:sp>
      <p:sp>
        <p:nvSpPr>
          <p:cNvPr id="55" name="文本占位符 34"/>
          <p:cNvSpPr>
            <a:spLocks noGrp="1"/>
          </p:cNvSpPr>
          <p:nvPr>
            <p:ph type="body" sz="quarter" idx="22"/>
          </p:nvPr>
        </p:nvSpPr>
        <p:spPr bwMode="gray"/>
        <p:txBody>
          <a:bodyPr/>
          <a:lstStyle/>
          <a:p>
            <a:r>
              <a:rPr lang="en-US" altLang="zh-CN" dirty="0"/>
              <a:t>YYYY-MM-DD</a:t>
            </a:r>
            <a:endParaRPr lang="zh-CN" altLang="en-US" dirty="0"/>
          </a:p>
        </p:txBody>
      </p:sp>
      <p:sp>
        <p:nvSpPr>
          <p:cNvPr id="7" name="Text Placeholder 6">
            <a:extLst>
              <a:ext uri="{FF2B5EF4-FFF2-40B4-BE49-F238E27FC236}">
                <a16:creationId xmlns:a16="http://schemas.microsoft.com/office/drawing/2014/main" id="{BBD8F5CB-CAE0-4D74-8492-174374861B3C}"/>
              </a:ext>
            </a:extLst>
          </p:cNvPr>
          <p:cNvSpPr>
            <a:spLocks noGrp="1"/>
          </p:cNvSpPr>
          <p:nvPr>
            <p:ph type="body" sz="quarter" idx="23"/>
          </p:nvPr>
        </p:nvSpPr>
        <p:spPr bwMode="gray"/>
        <p:txBody>
          <a:bodyPr/>
          <a:lstStyle/>
          <a:p>
            <a:endParaRPr lang="en-US"/>
          </a:p>
        </p:txBody>
      </p:sp>
      <p:sp>
        <p:nvSpPr>
          <p:cNvPr id="8" name="Text Placeholder 7">
            <a:extLst>
              <a:ext uri="{FF2B5EF4-FFF2-40B4-BE49-F238E27FC236}">
                <a16:creationId xmlns:a16="http://schemas.microsoft.com/office/drawing/2014/main" id="{068DF731-C4D3-45A6-9D9D-79510E63F787}"/>
              </a:ext>
            </a:extLst>
          </p:cNvPr>
          <p:cNvSpPr>
            <a:spLocks noGrp="1"/>
          </p:cNvSpPr>
          <p:nvPr>
            <p:ph type="body" sz="quarter" idx="24"/>
          </p:nvPr>
        </p:nvSpPr>
        <p:spPr bwMode="gray"/>
        <p:txBody>
          <a:bodyPr/>
          <a:lstStyle/>
          <a:p>
            <a:endParaRPr lang="en-US"/>
          </a:p>
        </p:txBody>
      </p:sp>
      <p:sp>
        <p:nvSpPr>
          <p:cNvPr id="9" name="Text Placeholder 8">
            <a:extLst>
              <a:ext uri="{FF2B5EF4-FFF2-40B4-BE49-F238E27FC236}">
                <a16:creationId xmlns:a16="http://schemas.microsoft.com/office/drawing/2014/main" id="{941606E2-8DB4-4FF8-B2D7-245EE8E8E351}"/>
              </a:ext>
            </a:extLst>
          </p:cNvPr>
          <p:cNvSpPr>
            <a:spLocks noGrp="1"/>
          </p:cNvSpPr>
          <p:nvPr>
            <p:ph type="body" sz="quarter" idx="25"/>
          </p:nvPr>
        </p:nvSpPr>
        <p:spPr bwMode="gray"/>
        <p:txBody>
          <a:bodyPr/>
          <a:lstStyle/>
          <a:p>
            <a:endParaRPr lang="en-US"/>
          </a:p>
        </p:txBody>
      </p:sp>
      <p:sp>
        <p:nvSpPr>
          <p:cNvPr id="59" name="文本占位符 38"/>
          <p:cNvSpPr>
            <a:spLocks noGrp="1"/>
          </p:cNvSpPr>
          <p:nvPr>
            <p:ph type="body" sz="quarter" idx="26"/>
          </p:nvPr>
        </p:nvSpPr>
        <p:spPr bwMode="gray"/>
        <p:txBody>
          <a:bodyPr/>
          <a:lstStyle/>
          <a:p>
            <a:r>
              <a:rPr lang="en-US" altLang="zh-CN" dirty="0"/>
              <a:t>YYYY-MM-DD</a:t>
            </a:r>
            <a:endParaRPr lang="zh-CN" altLang="en-US" dirty="0"/>
          </a:p>
        </p:txBody>
      </p:sp>
      <p:sp>
        <p:nvSpPr>
          <p:cNvPr id="10" name="Text Placeholder 9">
            <a:extLst>
              <a:ext uri="{FF2B5EF4-FFF2-40B4-BE49-F238E27FC236}">
                <a16:creationId xmlns:a16="http://schemas.microsoft.com/office/drawing/2014/main" id="{FF7E613B-609E-43BB-B1F7-CAFB7C96C1AF}"/>
              </a:ext>
            </a:extLst>
          </p:cNvPr>
          <p:cNvSpPr>
            <a:spLocks noGrp="1"/>
          </p:cNvSpPr>
          <p:nvPr>
            <p:ph type="body" sz="quarter" idx="27"/>
          </p:nvPr>
        </p:nvSpPr>
        <p:spPr bwMode="gray"/>
        <p:txBody>
          <a:bodyPr/>
          <a:lstStyle/>
          <a:p>
            <a:endParaRPr lang="en-US"/>
          </a:p>
        </p:txBody>
      </p:sp>
      <p:sp>
        <p:nvSpPr>
          <p:cNvPr id="11" name="Text Placeholder 10">
            <a:extLst>
              <a:ext uri="{FF2B5EF4-FFF2-40B4-BE49-F238E27FC236}">
                <a16:creationId xmlns:a16="http://schemas.microsoft.com/office/drawing/2014/main" id="{796025F1-B9B6-4597-AA0D-E3D9F75EE304}"/>
              </a:ext>
            </a:extLst>
          </p:cNvPr>
          <p:cNvSpPr>
            <a:spLocks noGrp="1"/>
          </p:cNvSpPr>
          <p:nvPr>
            <p:ph type="body" sz="quarter" idx="28"/>
          </p:nvPr>
        </p:nvSpPr>
        <p:spPr bwMode="gray"/>
        <p:txBody>
          <a:bodyPr/>
          <a:lstStyle/>
          <a:p>
            <a:endParaRPr lang="en-US"/>
          </a:p>
        </p:txBody>
      </p:sp>
      <p:sp>
        <p:nvSpPr>
          <p:cNvPr id="12" name="Text Placeholder 11">
            <a:extLst>
              <a:ext uri="{FF2B5EF4-FFF2-40B4-BE49-F238E27FC236}">
                <a16:creationId xmlns:a16="http://schemas.microsoft.com/office/drawing/2014/main" id="{75DF6400-0E1F-429E-8E52-224F4572DC4D}"/>
              </a:ext>
            </a:extLst>
          </p:cNvPr>
          <p:cNvSpPr>
            <a:spLocks noGrp="1"/>
          </p:cNvSpPr>
          <p:nvPr>
            <p:ph type="body" sz="quarter" idx="29"/>
          </p:nvPr>
        </p:nvSpPr>
        <p:spPr bwMode="gray"/>
        <p:txBody>
          <a:bodyPr/>
          <a:lstStyle/>
          <a:p>
            <a:endParaRPr lang="en-US"/>
          </a:p>
        </p:txBody>
      </p:sp>
      <p:sp>
        <p:nvSpPr>
          <p:cNvPr id="63" name="文本占位符 42"/>
          <p:cNvSpPr>
            <a:spLocks noGrp="1"/>
          </p:cNvSpPr>
          <p:nvPr>
            <p:ph type="body" sz="quarter" idx="30"/>
          </p:nvPr>
        </p:nvSpPr>
        <p:spPr bwMode="gray"/>
        <p:txBody>
          <a:bodyPr/>
          <a:lstStyle/>
          <a:p>
            <a:r>
              <a:rPr lang="en-US" altLang="zh-CN" dirty="0"/>
              <a:t>YYYY-MM-DD</a:t>
            </a:r>
            <a:endParaRPr lang="zh-CN" altLang="en-US" dirty="0"/>
          </a:p>
        </p:txBody>
      </p:sp>
      <p:sp>
        <p:nvSpPr>
          <p:cNvPr id="13" name="Text Placeholder 12">
            <a:extLst>
              <a:ext uri="{FF2B5EF4-FFF2-40B4-BE49-F238E27FC236}">
                <a16:creationId xmlns:a16="http://schemas.microsoft.com/office/drawing/2014/main" id="{8CECFFAE-DDA7-48DB-905C-EA9D62F48238}"/>
              </a:ext>
            </a:extLst>
          </p:cNvPr>
          <p:cNvSpPr>
            <a:spLocks noGrp="1"/>
          </p:cNvSpPr>
          <p:nvPr>
            <p:ph type="body" sz="quarter" idx="31"/>
          </p:nvPr>
        </p:nvSpPr>
        <p:spPr bwMode="gray"/>
        <p:txBody>
          <a:bodyPr/>
          <a:lstStyle/>
          <a:p>
            <a:endParaRPr lang="en-US"/>
          </a:p>
        </p:txBody>
      </p:sp>
      <p:sp>
        <p:nvSpPr>
          <p:cNvPr id="14" name="Text Placeholder 13">
            <a:extLst>
              <a:ext uri="{FF2B5EF4-FFF2-40B4-BE49-F238E27FC236}">
                <a16:creationId xmlns:a16="http://schemas.microsoft.com/office/drawing/2014/main" id="{7EC30D21-3D9C-436D-978D-FC66546385C7}"/>
              </a:ext>
            </a:extLst>
          </p:cNvPr>
          <p:cNvSpPr>
            <a:spLocks noGrp="1"/>
          </p:cNvSpPr>
          <p:nvPr>
            <p:ph type="body" sz="quarter" idx="32"/>
          </p:nvPr>
        </p:nvSpPr>
        <p:spPr bwMode="gray"/>
        <p:txBody>
          <a:bodyPr/>
          <a:lstStyle/>
          <a:p>
            <a:endParaRPr lang="en-US"/>
          </a:p>
        </p:txBody>
      </p:sp>
      <p:sp>
        <p:nvSpPr>
          <p:cNvPr id="15" name="Text Placeholder 14">
            <a:extLst>
              <a:ext uri="{FF2B5EF4-FFF2-40B4-BE49-F238E27FC236}">
                <a16:creationId xmlns:a16="http://schemas.microsoft.com/office/drawing/2014/main" id="{F4402474-621D-47E0-AB42-A21620AAFCEE}"/>
              </a:ext>
            </a:extLst>
          </p:cNvPr>
          <p:cNvSpPr>
            <a:spLocks noGrp="1"/>
          </p:cNvSpPr>
          <p:nvPr>
            <p:ph type="body" sz="quarter" idx="33"/>
          </p:nvPr>
        </p:nvSpPr>
        <p:spPr bwMode="gray"/>
        <p:txBody>
          <a:bodyPr/>
          <a:lstStyle/>
          <a:p>
            <a:endParaRPr lang="en-US"/>
          </a:p>
        </p:txBody>
      </p:sp>
      <p:sp>
        <p:nvSpPr>
          <p:cNvPr id="67" name="文本占位符 46"/>
          <p:cNvSpPr>
            <a:spLocks noGrp="1"/>
          </p:cNvSpPr>
          <p:nvPr>
            <p:ph type="body" sz="quarter" idx="34"/>
          </p:nvPr>
        </p:nvSpPr>
        <p:spPr bwMode="gray"/>
        <p:txBody>
          <a:bodyPr/>
          <a:lstStyle/>
          <a:p>
            <a:r>
              <a:rPr lang="en-US" altLang="zh-CN" dirty="0"/>
              <a:t>YYYY-MM-DD</a:t>
            </a:r>
            <a:endParaRPr lang="zh-CN" altLang="en-US" dirty="0"/>
          </a:p>
        </p:txBody>
      </p:sp>
      <p:sp>
        <p:nvSpPr>
          <p:cNvPr id="16" name="Text Placeholder 15">
            <a:extLst>
              <a:ext uri="{FF2B5EF4-FFF2-40B4-BE49-F238E27FC236}">
                <a16:creationId xmlns:a16="http://schemas.microsoft.com/office/drawing/2014/main" id="{C3359FD3-908C-497B-B563-47160E031915}"/>
              </a:ext>
            </a:extLst>
          </p:cNvPr>
          <p:cNvSpPr>
            <a:spLocks noGrp="1"/>
          </p:cNvSpPr>
          <p:nvPr>
            <p:ph type="body" sz="quarter" idx="35"/>
          </p:nvPr>
        </p:nvSpPr>
        <p:spPr bwMode="gray"/>
        <p:txBody>
          <a:bodyPr/>
          <a:lstStyle/>
          <a:p>
            <a:endParaRPr lang="en-US"/>
          </a:p>
        </p:txBody>
      </p:sp>
      <p:sp>
        <p:nvSpPr>
          <p:cNvPr id="17" name="Text Placeholder 16">
            <a:extLst>
              <a:ext uri="{FF2B5EF4-FFF2-40B4-BE49-F238E27FC236}">
                <a16:creationId xmlns:a16="http://schemas.microsoft.com/office/drawing/2014/main" id="{E180F1A5-8178-49AA-ABF6-1CC27FF433AC}"/>
              </a:ext>
            </a:extLst>
          </p:cNvPr>
          <p:cNvSpPr>
            <a:spLocks noGrp="1"/>
          </p:cNvSpPr>
          <p:nvPr>
            <p:ph type="body" sz="quarter" idx="36"/>
          </p:nvPr>
        </p:nvSpPr>
        <p:spPr bwMode="gray"/>
        <p:txBody>
          <a:bodyPr/>
          <a:lstStyle/>
          <a:p>
            <a:endParaRPr lang="en-US"/>
          </a:p>
        </p:txBody>
      </p:sp>
      <p:sp>
        <p:nvSpPr>
          <p:cNvPr id="18" name="Text Placeholder 17">
            <a:extLst>
              <a:ext uri="{FF2B5EF4-FFF2-40B4-BE49-F238E27FC236}">
                <a16:creationId xmlns:a16="http://schemas.microsoft.com/office/drawing/2014/main" id="{4D24CE1E-1C75-434A-A78B-48087D1019BC}"/>
              </a:ext>
            </a:extLst>
          </p:cNvPr>
          <p:cNvSpPr>
            <a:spLocks noGrp="1"/>
          </p:cNvSpPr>
          <p:nvPr>
            <p:ph type="body" sz="quarter" idx="37"/>
          </p:nvPr>
        </p:nvSpPr>
        <p:spPr bwMode="gray"/>
        <p:txBody>
          <a:bodyPr/>
          <a:lstStyle/>
          <a:p>
            <a:endParaRPr lang="en-US"/>
          </a:p>
        </p:txBody>
      </p:sp>
      <p:sp>
        <p:nvSpPr>
          <p:cNvPr id="19" name="Text Placeholder 18">
            <a:extLst>
              <a:ext uri="{FF2B5EF4-FFF2-40B4-BE49-F238E27FC236}">
                <a16:creationId xmlns:a16="http://schemas.microsoft.com/office/drawing/2014/main" id="{21C5792D-AE58-4FC5-B147-DF2F22D72554}"/>
              </a:ext>
            </a:extLst>
          </p:cNvPr>
          <p:cNvSpPr>
            <a:spLocks noGrp="1"/>
          </p:cNvSpPr>
          <p:nvPr>
            <p:ph type="body" sz="quarter" idx="38"/>
          </p:nvPr>
        </p:nvSpPr>
        <p:spPr bwMode="gray"/>
        <p:txBody>
          <a:bodyPr/>
          <a:lstStyle/>
          <a:p>
            <a:endParaRPr lang="en-US"/>
          </a:p>
        </p:txBody>
      </p:sp>
      <p:sp>
        <p:nvSpPr>
          <p:cNvPr id="20" name="Text Placeholder 19">
            <a:extLst>
              <a:ext uri="{FF2B5EF4-FFF2-40B4-BE49-F238E27FC236}">
                <a16:creationId xmlns:a16="http://schemas.microsoft.com/office/drawing/2014/main" id="{0DC93365-D35F-467A-9C9C-658046C1DCAC}"/>
              </a:ext>
            </a:extLst>
          </p:cNvPr>
          <p:cNvSpPr>
            <a:spLocks noGrp="1"/>
          </p:cNvSpPr>
          <p:nvPr>
            <p:ph type="body" sz="quarter" idx="39"/>
          </p:nvPr>
        </p:nvSpPr>
        <p:spPr bwMode="gray"/>
        <p:txBody>
          <a:bodyPr/>
          <a:lstStyle/>
          <a:p>
            <a:endParaRPr lang="en-US"/>
          </a:p>
        </p:txBody>
      </p:sp>
      <p:sp>
        <p:nvSpPr>
          <p:cNvPr id="21" name="Text Placeholder 20">
            <a:extLst>
              <a:ext uri="{FF2B5EF4-FFF2-40B4-BE49-F238E27FC236}">
                <a16:creationId xmlns:a16="http://schemas.microsoft.com/office/drawing/2014/main" id="{4591FDBC-330C-4A84-9D34-07C4F46D4671}"/>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106554533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p:txBody>
          <a:bodyPr/>
          <a:lstStyle/>
          <a:p>
            <a:pPr algn="l" fontAlgn="ctr"/>
            <a:r>
              <a:rPr lang="en-US" sz="2000" dirty="0">
                <a:latin typeface="Huawei Sans" panose="020C0503030203020204" pitchFamily="34" charset="0"/>
              </a:rPr>
              <a:t>To ensure device security, select secure access channels as long as conditions permit.</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Common scenarios and protocols for device data transmission security:</a:t>
            </a:r>
          </a:p>
          <a:p>
            <a:pPr marL="628650" lvl="1" indent="-314325" fontAlgn="ctr"/>
            <a:r>
              <a:rPr lang="en-US" sz="1800" dirty="0">
                <a:latin typeface="Huawei Sans" panose="020C0503030203020204" pitchFamily="34" charset="0"/>
              </a:rPr>
              <a:t>Remote login:</a:t>
            </a:r>
          </a:p>
          <a:p>
            <a:pPr marL="1003300" lvl="2" indent="-355600" fontAlgn="ctr"/>
            <a:r>
              <a:rPr lang="en-US" sz="1600" dirty="0">
                <a:latin typeface="Huawei Sans" panose="020C0503030203020204" pitchFamily="34" charset="0"/>
              </a:rPr>
              <a:t>Telnet: transmits data in clear text using TCP.</a:t>
            </a:r>
          </a:p>
          <a:p>
            <a:pPr marL="1003300" lvl="2" indent="-355600" fontAlgn="ctr"/>
            <a:r>
              <a:rPr lang="en-US" sz="1600" dirty="0">
                <a:latin typeface="Huawei Sans" panose="020C0503030203020204" pitchFamily="34" charset="0"/>
              </a:rPr>
              <a:t>STelnet: provides secure information protection and powerful authentication functions based on SSH.</a:t>
            </a:r>
          </a:p>
          <a:p>
            <a:pPr marL="628650" lvl="1" indent="-314325" fontAlgn="ctr"/>
            <a:r>
              <a:rPr lang="en-US" sz="1800" dirty="0">
                <a:latin typeface="Huawei Sans" panose="020C0503030203020204" pitchFamily="34" charset="0"/>
              </a:rPr>
              <a:t>File operations:</a:t>
            </a:r>
          </a:p>
          <a:p>
            <a:pPr marL="1003300" lvl="2" indent="-355600" fontAlgn="ctr"/>
            <a:r>
              <a:rPr lang="en-US" sz="1600" dirty="0">
                <a:latin typeface="Huawei Sans" panose="020C0503030203020204" pitchFamily="34" charset="0"/>
              </a:rPr>
              <a:t>FTP: supports file transfer and file directory operations, provides authorization and authentication functions, and transmits data in clear text.</a:t>
            </a:r>
          </a:p>
          <a:p>
            <a:pPr marL="1003300" lvl="2" indent="-355600" fontAlgn="ctr"/>
            <a:r>
              <a:rPr lang="en-US" sz="1600" dirty="0">
                <a:latin typeface="Huawei Sans" panose="020C0503030203020204" pitchFamily="34" charset="0"/>
              </a:rPr>
              <a:t>TFTP: supports only file transfer and transmits data in clear text. It does not support authorization or authentication.</a:t>
            </a:r>
          </a:p>
          <a:p>
            <a:pPr marL="1003300" lvl="2" indent="-355600" fontAlgn="ctr"/>
            <a:r>
              <a:rPr lang="en-US" sz="1600" dirty="0">
                <a:latin typeface="Huawei Sans" panose="020C0503030203020204" pitchFamily="34" charset="0"/>
              </a:rPr>
              <a:t>SFTP: supports file transfer and file directory operations; strictly encrypts data and protects data integrity.</a:t>
            </a:r>
          </a:p>
          <a:p>
            <a:pPr algn="l" fontAlgn="ctr"/>
            <a:endParaRPr lang="en-US" altLang="zh-CN" sz="20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Secure Data Access Channel</a:t>
            </a:r>
            <a:endParaRPr lang="en-US" altLang="zh-CN" dirty="0">
              <a:latin typeface="Huawei Sans" panose="020C0503030203020204" pitchFamily="34" charset="0"/>
            </a:endParaRPr>
          </a:p>
        </p:txBody>
      </p:sp>
      <p:sp>
        <p:nvSpPr>
          <p:cNvPr id="8" name="五边形 7"/>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8375920" y="131778"/>
            <a:ext cx="1237131"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Access Channel</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9538552" y="131778"/>
            <a:ext cx="93724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15" name="燕尾形 14"/>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1927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algn="l" fontAlgn="ctr"/>
            <a:r>
              <a:rPr lang="en-US" sz="1600" dirty="0">
                <a:latin typeface="Huawei Sans" panose="020C0503030203020204" pitchFamily="34" charset="0"/>
              </a:rPr>
              <a:t>Secure Shell (SSH) provides secure remote login, file transfer, and TCP/IP tunnels on insecure networks. It encrypts not only the password during login, but also the executed command data after login.</a:t>
            </a:r>
          </a:p>
          <a:p>
            <a:pPr algn="l" fontAlgn="ctr"/>
            <a:r>
              <a:rPr lang="en-US" sz="1600" dirty="0">
                <a:latin typeface="Huawei Sans" panose="020C0503030203020204" pitchFamily="34" charset="0"/>
              </a:rPr>
              <a:t>After an authorized user logs in </a:t>
            </a:r>
            <a:r>
              <a:rPr lang="en-US" altLang="zh-CN" sz="1600" dirty="0">
                <a:latin typeface="Huawei Sans" panose="020C0503030203020204" pitchFamily="34" charset="0"/>
              </a:rPr>
              <a:t>from</a:t>
            </a:r>
            <a:r>
              <a:rPr lang="en-US" sz="1600" dirty="0">
                <a:latin typeface="Huawei Sans" panose="020C0503030203020204" pitchFamily="34" charset="0"/>
              </a:rPr>
              <a:t> the client and the user name and password are verified, the client attempts to establish a session with the server. Each session is an independent logical channel and can be used by different upper-layer applications.</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STelnet and SFTP each use a logical channel to encrypt data through SSH, implementing secure data transmission.</a:t>
            </a:r>
            <a:endParaRPr lang="en-US" altLang="zh-CN" sz="1600" dirty="0">
              <a:latin typeface="Huawei Sans" panose="020C0503030203020204" pitchFamily="34" charset="0"/>
            </a:endParaRPr>
          </a:p>
          <a:p>
            <a:pPr algn="l" fontAlgn="ctr"/>
            <a:endParaRPr lang="en-US" altLang="zh-CN" sz="1600" dirty="0">
              <a:latin typeface="Huawei Sans" panose="020C0503030203020204" pitchFamily="34" charset="0"/>
            </a:endParaRPr>
          </a:p>
          <a:p>
            <a:pPr algn="l" fontAlgn="ctr"/>
            <a:endParaRPr lang="en-US" altLang="zh-CN" sz="16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Overview</a:t>
            </a:r>
            <a:endParaRPr lang="en-US" altLang="zh-CN" dirty="0">
              <a:latin typeface="Huawei Sans" panose="020C0503030203020204" pitchFamily="34" charset="0"/>
            </a:endParaRPr>
          </a:p>
        </p:txBody>
      </p:sp>
      <p:sp>
        <p:nvSpPr>
          <p:cNvPr id="5" name="圆角矩形 4">
            <a:extLst>
              <a:ext uri="{FF2B5EF4-FFF2-40B4-BE49-F238E27FC236}">
                <a16:creationId xmlns:a16="http://schemas.microsoft.com/office/drawing/2014/main" id="{29C68AA6-4A0F-4333-AE2A-405E793C5949}"/>
              </a:ext>
            </a:extLst>
          </p:cNvPr>
          <p:cNvSpPr/>
          <p:nvPr/>
        </p:nvSpPr>
        <p:spPr bwMode="gray">
          <a:xfrm>
            <a:off x="4401405" y="5355481"/>
            <a:ext cx="3417648" cy="578108"/>
          </a:xfrm>
          <a:prstGeom prst="round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SSH channel</a:t>
            </a:r>
          </a:p>
        </p:txBody>
      </p:sp>
      <p:sp>
        <p:nvSpPr>
          <p:cNvPr id="6" name="文本框 5">
            <a:extLst>
              <a:ext uri="{FF2B5EF4-FFF2-40B4-BE49-F238E27FC236}">
                <a16:creationId xmlns:a16="http://schemas.microsoft.com/office/drawing/2014/main" id="{CC23B712-1D4E-4EE7-930E-64F6063E1B46}"/>
              </a:ext>
            </a:extLst>
          </p:cNvPr>
          <p:cNvSpPr txBox="1"/>
          <p:nvPr/>
        </p:nvSpPr>
        <p:spPr bwMode="gray">
          <a:xfrm flipH="1">
            <a:off x="3580310" y="4405744"/>
            <a:ext cx="1800000" cy="41275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dirty="0">
                <a:latin typeface="Huawei Sans" panose="020C0503030203020204" pitchFamily="34" charset="0"/>
              </a:rPr>
              <a:t>STelnet</a:t>
            </a:r>
            <a:endParaRPr lang="en-US" altLang="zh-CN" sz="1400" dirty="0">
              <a:latin typeface="Huawei Sans" panose="020C0503030203020204" pitchFamily="34" charset="0"/>
            </a:endParaRPr>
          </a:p>
        </p:txBody>
      </p:sp>
      <p:sp>
        <p:nvSpPr>
          <p:cNvPr id="7" name="文本框 6">
            <a:extLst>
              <a:ext uri="{FF2B5EF4-FFF2-40B4-BE49-F238E27FC236}">
                <a16:creationId xmlns:a16="http://schemas.microsoft.com/office/drawing/2014/main" id="{CC23B712-1D4E-4EE7-930E-64F6063E1B46}"/>
              </a:ext>
            </a:extLst>
          </p:cNvPr>
          <p:cNvSpPr txBox="1"/>
          <p:nvPr/>
        </p:nvSpPr>
        <p:spPr bwMode="gray">
          <a:xfrm flipH="1">
            <a:off x="6814284" y="4405744"/>
            <a:ext cx="1800000" cy="41275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dirty="0">
                <a:latin typeface="Huawei Sans" panose="020C0503030203020204" pitchFamily="34" charset="0"/>
              </a:rPr>
              <a:t>SFTP</a:t>
            </a:r>
            <a:endParaRPr lang="en-US" altLang="zh-CN" sz="1400" dirty="0">
              <a:latin typeface="Huawei Sans" panose="020C0503030203020204" pitchFamily="34" charset="0"/>
            </a:endParaRPr>
          </a:p>
        </p:txBody>
      </p:sp>
      <p:cxnSp>
        <p:nvCxnSpPr>
          <p:cNvPr id="8" name="直接箭头连接符 7"/>
          <p:cNvCxnSpPr>
            <a:stCxn id="5" idx="0"/>
            <a:endCxn id="6" idx="2"/>
          </p:cNvCxnSpPr>
          <p:nvPr/>
        </p:nvCxnSpPr>
        <p:spPr bwMode="gray">
          <a:xfrm flipH="1" flipV="1">
            <a:off x="4480310" y="4818501"/>
            <a:ext cx="1629919" cy="5369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0"/>
            <a:endCxn id="7" idx="2"/>
          </p:cNvCxnSpPr>
          <p:nvPr/>
        </p:nvCxnSpPr>
        <p:spPr bwMode="gray">
          <a:xfrm flipV="1">
            <a:off x="6110229" y="4818502"/>
            <a:ext cx="1604055" cy="536979"/>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8375920" y="131778"/>
            <a:ext cx="1237131"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Access Channel</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9538552" y="131778"/>
            <a:ext cx="93724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20" name="燕尾形 19"/>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2605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0" indent="0" fontAlgn="ctr">
              <a:buNone/>
            </a:pPr>
            <a:r>
              <a:rPr lang="en-US" sz="1600" dirty="0">
                <a:latin typeface="Huawei Sans" panose="020C0503030203020204" pitchFamily="34" charset="0"/>
              </a:rPr>
              <a:t>The SSH protocol framework has three pillar protocols: transport protocol, user authentication protocol, and connection protocol.</a:t>
            </a:r>
            <a:endParaRPr lang="en-US" altLang="zh-CN" sz="1600" dirty="0">
              <a:latin typeface="Huawei Sans" panose="020C0503030203020204" pitchFamily="34" charset="0"/>
            </a:endParaRPr>
          </a:p>
          <a:p>
            <a:pPr marL="302400" lvl="1" indent="-302400" fontAlgn="ctr"/>
            <a:r>
              <a:rPr lang="en-US" sz="1400" dirty="0">
                <a:latin typeface="Huawei Sans" panose="020C0503030203020204" pitchFamily="34" charset="0"/>
              </a:rPr>
              <a:t>Transport protocol: provides version negotiation, encryption algorithm negotiation, key exchange, server authentication, and information integrity verification.</a:t>
            </a:r>
          </a:p>
          <a:p>
            <a:pPr marL="302400" lvl="1" indent="-302400" fontAlgn="ctr"/>
            <a:r>
              <a:rPr lang="en-US" sz="1400" dirty="0">
                <a:latin typeface="Huawei Sans" panose="020C0503030203020204" pitchFamily="34" charset="0"/>
              </a:rPr>
              <a:t>User authentication protocol: authenticates clients for the server.</a:t>
            </a:r>
          </a:p>
          <a:p>
            <a:pPr marL="302400" lvl="1" indent="-302400" fontAlgn="ctr"/>
            <a:r>
              <a:rPr lang="en-US" sz="1400" dirty="0">
                <a:latin typeface="Huawei Sans" panose="020C0503030203020204" pitchFamily="34" charset="0"/>
              </a:rPr>
              <a:t>Connection protocol: multiplexes an encrypted information tunnel into multiple logical channels, which are provided for upper-layer application protocols (STelnet and SFTP). Various upper-layer application protocols can be relatively independent of the SSH basic system. They also rely on this basic system to use the SSH security mechanism through the connection protocol.</a:t>
            </a:r>
          </a:p>
          <a:p>
            <a:pPr fontAlgn="ctr"/>
            <a:endParaRPr lang="en-US" altLang="zh-CN" sz="1600" dirty="0">
              <a:latin typeface="Huawei Sans" panose="020C0503030203020204" pitchFamily="34" charset="0"/>
            </a:endParaRPr>
          </a:p>
        </p:txBody>
      </p:sp>
      <p:sp>
        <p:nvSpPr>
          <p:cNvPr id="14338" name="Rectangle 2"/>
          <p:cNvSpPr>
            <a:spLocks noGrp="1" noChangeArrowheads="1"/>
          </p:cNvSpPr>
          <p:nvPr>
            <p:ph type="title"/>
          </p:nvPr>
        </p:nvSpPr>
        <p:spPr bwMode="gray"/>
        <p:txBody>
          <a:bodyPr/>
          <a:lstStyle/>
          <a:p>
            <a:pPr fontAlgn="ctr"/>
            <a:r>
              <a:rPr lang="en-US" dirty="0">
                <a:latin typeface="Huawei Sans" panose="020C0503030203020204" pitchFamily="34" charset="0"/>
              </a:rPr>
              <a:t>SSH Protocol Structure</a:t>
            </a:r>
            <a:endParaRPr lang="en-US" altLang="zh-CN" dirty="0">
              <a:latin typeface="Huawei Sans" panose="020C0503030203020204" pitchFamily="34" charset="0"/>
            </a:endParaRPr>
          </a:p>
        </p:txBody>
      </p:sp>
      <p:grpSp>
        <p:nvGrpSpPr>
          <p:cNvPr id="37" name="组合 36"/>
          <p:cNvGrpSpPr/>
          <p:nvPr/>
        </p:nvGrpSpPr>
        <p:grpSpPr bwMode="gray">
          <a:xfrm>
            <a:off x="2778690" y="4200993"/>
            <a:ext cx="6634619" cy="2180757"/>
            <a:chOff x="2794502" y="1431119"/>
            <a:chExt cx="6634619" cy="2180757"/>
          </a:xfrm>
        </p:grpSpPr>
        <p:sp>
          <p:nvSpPr>
            <p:cNvPr id="11" name="圆角矩形 4">
              <a:extLst>
                <a:ext uri="{FF2B5EF4-FFF2-40B4-BE49-F238E27FC236}">
                  <a16:creationId xmlns:a16="http://schemas.microsoft.com/office/drawing/2014/main" id="{29C68AA6-4A0F-4333-AE2A-405E793C5949}"/>
                </a:ext>
              </a:extLst>
            </p:cNvPr>
            <p:cNvSpPr/>
            <p:nvPr/>
          </p:nvSpPr>
          <p:spPr bwMode="gray">
            <a:xfrm>
              <a:off x="2794503" y="3251876"/>
              <a:ext cx="6633165" cy="360000"/>
            </a:xfrm>
            <a:prstGeom prst="round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TCP connection</a:t>
              </a:r>
            </a:p>
          </p:txBody>
        </p:sp>
        <p:sp>
          <p:nvSpPr>
            <p:cNvPr id="22" name="文本框 21">
              <a:extLst>
                <a:ext uri="{FF2B5EF4-FFF2-40B4-BE49-F238E27FC236}">
                  <a16:creationId xmlns:a16="http://schemas.microsoft.com/office/drawing/2014/main" id="{CC23B712-1D4E-4EE7-930E-64F6063E1B46}"/>
                </a:ext>
              </a:extLst>
            </p:cNvPr>
            <p:cNvSpPr txBox="1"/>
            <p:nvPr/>
          </p:nvSpPr>
          <p:spPr bwMode="gray">
            <a:xfrm flipH="1">
              <a:off x="2794502" y="1431119"/>
              <a:ext cx="2520000" cy="2880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dirty="0">
                  <a:latin typeface="Huawei Sans" panose="020C0503030203020204" pitchFamily="34" charset="0"/>
                </a:rPr>
                <a:t>Client</a:t>
              </a:r>
              <a:endParaRPr lang="en-US" altLang="zh-CN" sz="1400" dirty="0">
                <a:latin typeface="Huawei Sans" panose="020C0503030203020204" pitchFamily="34" charset="0"/>
              </a:endParaRPr>
            </a:p>
          </p:txBody>
        </p:sp>
        <p:sp>
          <p:nvSpPr>
            <p:cNvPr id="12" name="圆角矩形 13">
              <a:extLst>
                <a:ext uri="{FF2B5EF4-FFF2-40B4-BE49-F238E27FC236}">
                  <a16:creationId xmlns:a16="http://schemas.microsoft.com/office/drawing/2014/main" id="{4F510A8C-3212-4D0D-B084-DAAAE3469E89}"/>
                </a:ext>
              </a:extLst>
            </p:cNvPr>
            <p:cNvSpPr/>
            <p:nvPr/>
          </p:nvSpPr>
          <p:spPr bwMode="gray">
            <a:xfrm>
              <a:off x="2795955" y="2775623"/>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transport protocol</a:t>
              </a:r>
            </a:p>
          </p:txBody>
        </p:sp>
        <p:sp>
          <p:nvSpPr>
            <p:cNvPr id="25" name="圆角矩形 13">
              <a:extLst>
                <a:ext uri="{FF2B5EF4-FFF2-40B4-BE49-F238E27FC236}">
                  <a16:creationId xmlns:a16="http://schemas.microsoft.com/office/drawing/2014/main" id="{4F510A8C-3212-4D0D-B084-DAAAE3469E89}"/>
                </a:ext>
              </a:extLst>
            </p:cNvPr>
            <p:cNvSpPr/>
            <p:nvPr/>
          </p:nvSpPr>
          <p:spPr bwMode="gray">
            <a:xfrm>
              <a:off x="2795955" y="2347730"/>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user authentication protocol</a:t>
              </a:r>
            </a:p>
          </p:txBody>
        </p:sp>
        <p:sp>
          <p:nvSpPr>
            <p:cNvPr id="26" name="圆角矩形 13">
              <a:extLst>
                <a:ext uri="{FF2B5EF4-FFF2-40B4-BE49-F238E27FC236}">
                  <a16:creationId xmlns:a16="http://schemas.microsoft.com/office/drawing/2014/main" id="{4F510A8C-3212-4D0D-B084-DAAAE3469E89}"/>
                </a:ext>
              </a:extLst>
            </p:cNvPr>
            <p:cNvSpPr/>
            <p:nvPr/>
          </p:nvSpPr>
          <p:spPr bwMode="gray">
            <a:xfrm>
              <a:off x="2795955" y="1884667"/>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connection protocol</a:t>
              </a:r>
            </a:p>
          </p:txBody>
        </p:sp>
        <p:sp>
          <p:nvSpPr>
            <p:cNvPr id="29" name="文本框 28">
              <a:extLst>
                <a:ext uri="{FF2B5EF4-FFF2-40B4-BE49-F238E27FC236}">
                  <a16:creationId xmlns:a16="http://schemas.microsoft.com/office/drawing/2014/main" id="{CC23B712-1D4E-4EE7-930E-64F6063E1B46}"/>
                </a:ext>
              </a:extLst>
            </p:cNvPr>
            <p:cNvSpPr txBox="1"/>
            <p:nvPr/>
          </p:nvSpPr>
          <p:spPr bwMode="gray">
            <a:xfrm flipH="1">
              <a:off x="6907668" y="1431119"/>
              <a:ext cx="2520000" cy="2880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dirty="0">
                  <a:latin typeface="Huawei Sans" panose="020C0503030203020204" pitchFamily="34" charset="0"/>
                </a:rPr>
                <a:t>Server</a:t>
              </a:r>
              <a:endParaRPr lang="en-US" altLang="zh-CN" sz="1400" dirty="0">
                <a:latin typeface="Huawei Sans" panose="020C0503030203020204" pitchFamily="34" charset="0"/>
              </a:endParaRPr>
            </a:p>
          </p:txBody>
        </p:sp>
        <p:sp>
          <p:nvSpPr>
            <p:cNvPr id="30" name="圆角矩形 13">
              <a:extLst>
                <a:ext uri="{FF2B5EF4-FFF2-40B4-BE49-F238E27FC236}">
                  <a16:creationId xmlns:a16="http://schemas.microsoft.com/office/drawing/2014/main" id="{4F510A8C-3212-4D0D-B084-DAAAE3469E89}"/>
                </a:ext>
              </a:extLst>
            </p:cNvPr>
            <p:cNvSpPr/>
            <p:nvPr/>
          </p:nvSpPr>
          <p:spPr bwMode="gray">
            <a:xfrm>
              <a:off x="6909121" y="2775623"/>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transport protocol</a:t>
              </a:r>
            </a:p>
          </p:txBody>
        </p:sp>
        <p:sp>
          <p:nvSpPr>
            <p:cNvPr id="31" name="圆角矩形 13">
              <a:extLst>
                <a:ext uri="{FF2B5EF4-FFF2-40B4-BE49-F238E27FC236}">
                  <a16:creationId xmlns:a16="http://schemas.microsoft.com/office/drawing/2014/main" id="{4F510A8C-3212-4D0D-B084-DAAAE3469E89}"/>
                </a:ext>
              </a:extLst>
            </p:cNvPr>
            <p:cNvSpPr/>
            <p:nvPr/>
          </p:nvSpPr>
          <p:spPr bwMode="gray">
            <a:xfrm>
              <a:off x="6909121" y="2347730"/>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user authentication protocol</a:t>
              </a:r>
            </a:p>
          </p:txBody>
        </p:sp>
        <p:sp>
          <p:nvSpPr>
            <p:cNvPr id="32" name="圆角矩形 13">
              <a:extLst>
                <a:ext uri="{FF2B5EF4-FFF2-40B4-BE49-F238E27FC236}">
                  <a16:creationId xmlns:a16="http://schemas.microsoft.com/office/drawing/2014/main" id="{4F510A8C-3212-4D0D-B084-DAAAE3469E89}"/>
                </a:ext>
              </a:extLst>
            </p:cNvPr>
            <p:cNvSpPr/>
            <p:nvPr/>
          </p:nvSpPr>
          <p:spPr bwMode="gray">
            <a:xfrm>
              <a:off x="6909121" y="1884667"/>
              <a:ext cx="2520000" cy="28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SSH connection protocol</a:t>
              </a:r>
            </a:p>
          </p:txBody>
        </p:sp>
        <p:cxnSp>
          <p:nvCxnSpPr>
            <p:cNvPr id="6" name="直接箭头连接符 5"/>
            <p:cNvCxnSpPr>
              <a:stCxn id="12" idx="3"/>
              <a:endCxn id="30" idx="1"/>
            </p:cNvCxnSpPr>
            <p:nvPr/>
          </p:nvCxnSpPr>
          <p:spPr bwMode="gray">
            <a:xfrm>
              <a:off x="5315955" y="2919623"/>
              <a:ext cx="1593166" cy="0"/>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25" idx="3"/>
              <a:endCxn id="31" idx="1"/>
            </p:cNvCxnSpPr>
            <p:nvPr/>
          </p:nvCxnSpPr>
          <p:spPr bwMode="gray">
            <a:xfrm>
              <a:off x="5315955" y="2491730"/>
              <a:ext cx="1593166" cy="0"/>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26" idx="3"/>
              <a:endCxn id="32" idx="1"/>
            </p:cNvCxnSpPr>
            <p:nvPr/>
          </p:nvCxnSpPr>
          <p:spPr bwMode="gray">
            <a:xfrm>
              <a:off x="5315955" y="2028667"/>
              <a:ext cx="1593166" cy="0"/>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1" name="Can 9"/>
          <p:cNvSpPr/>
          <p:nvPr/>
        </p:nvSpPr>
        <p:spPr bwMode="gray">
          <a:xfrm rot="5400000">
            <a:off x="5988657" y="859882"/>
            <a:ext cx="272489" cy="1308539"/>
          </a:xfrm>
          <a:prstGeom prst="can">
            <a:avLst/>
          </a:prstGeom>
          <a:no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100" dirty="0">
                <a:solidFill>
                  <a:schemeClr val="tx1"/>
                </a:solidFill>
                <a:latin typeface="Huawei Sans" panose="020C0503030203020204" pitchFamily="34" charset="0"/>
              </a:rPr>
              <a:t>SFTP/STelnet</a:t>
            </a:r>
            <a:endParaRPr lang="en-US" altLang="zh-CN" sz="1100" dirty="0">
              <a:solidFill>
                <a:schemeClr val="tx1"/>
              </a:solidFill>
              <a:latin typeface="Huawei Sans" panose="020C0503030203020204" pitchFamily="34" charset="0"/>
            </a:endParaRPr>
          </a:p>
        </p:txBody>
      </p:sp>
      <p:sp>
        <p:nvSpPr>
          <p:cNvPr id="23" name="五边形 22"/>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8375920" y="131778"/>
            <a:ext cx="1237131"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Access Channel</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9538552" y="131778"/>
            <a:ext cx="93724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28" name="燕尾形 27"/>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62056724"/>
      </p:ext>
    </p:extLst>
  </p:cSld>
  <p:clrMapOvr>
    <a:masterClrMapping/>
  </p:clrMapOvr>
  <p:transition advClick="0" advTm="8000">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直接连接符 72"/>
          <p:cNvCxnSpPr>
            <a:stCxn id="58" idx="3"/>
          </p:cNvCxnSpPr>
          <p:nvPr/>
        </p:nvCxnSpPr>
        <p:spPr bwMode="gray">
          <a:xfrm>
            <a:off x="5129363" y="3380080"/>
            <a:ext cx="2203291" cy="5994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9" idx="3"/>
          </p:cNvCxnSpPr>
          <p:nvPr/>
        </p:nvCxnSpPr>
        <p:spPr bwMode="gray">
          <a:xfrm flipV="1">
            <a:off x="5129363" y="4158541"/>
            <a:ext cx="2220839" cy="64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bwMode="gray"/>
        <p:txBody>
          <a:bodyPr/>
          <a:lstStyle/>
          <a:p>
            <a:pPr algn="l" fontAlgn="ctr"/>
            <a:r>
              <a:rPr lang="en-US" sz="1600" dirty="0">
                <a:latin typeface="Huawei Sans" panose="020C0503030203020204" pitchFamily="34" charset="0"/>
              </a:rPr>
              <a:t>Configure access control policies based on trusted paths on network devices to improve network security.</a:t>
            </a:r>
          </a:p>
          <a:p>
            <a:pPr algn="l" fontAlgn="ctr"/>
            <a:r>
              <a:rPr lang="en-US" sz="1600" dirty="0">
                <a:latin typeface="Huawei Sans" panose="020C0503030203020204" pitchFamily="34" charset="0"/>
              </a:rPr>
              <a:t>Deploy URPF to determine whether the source address of a packet is valid. If the path of the packet is inconsistent with the path learned by URPF, the packet is discarded. In this way, URPF helps to prevent network attacks with spoofed IP source addresses.</a:t>
            </a:r>
            <a:endParaRPr lang="en-US" altLang="zh-CN" sz="1600" dirty="0">
              <a:latin typeface="Huawei Sans" panose="020C0503030203020204" pitchFamily="34" charset="0"/>
            </a:endParaRPr>
          </a:p>
        </p:txBody>
      </p:sp>
      <p:sp>
        <p:nvSpPr>
          <p:cNvPr id="11" name="标题 10"/>
          <p:cNvSpPr>
            <a:spLocks noGrp="1"/>
          </p:cNvSpPr>
          <p:nvPr>
            <p:ph type="title"/>
          </p:nvPr>
        </p:nvSpPr>
        <p:spPr bwMode="gray"/>
        <p:txBody>
          <a:bodyPr/>
          <a:lstStyle/>
          <a:p>
            <a:pPr fontAlgn="ctr"/>
            <a:r>
              <a:rPr lang="en-US" dirty="0">
                <a:latin typeface="Huawei Sans" panose="020C0503030203020204" pitchFamily="34" charset="0"/>
              </a:rPr>
              <a:t>Access Control Based on Trusted Paths</a:t>
            </a:r>
            <a:endParaRPr lang="en-US" altLang="zh-CN" dirty="0">
              <a:latin typeface="Huawei Sans" panose="020C0503030203020204" pitchFamily="34" charset="0"/>
            </a:endParaRPr>
          </a:p>
        </p:txBody>
      </p:sp>
      <p:sp>
        <p:nvSpPr>
          <p:cNvPr id="9" name="Rectangle 2"/>
          <p:cNvSpPr>
            <a:spLocks noChangeArrowheads="1"/>
          </p:cNvSpPr>
          <p:nvPr/>
        </p:nvSpPr>
        <p:spPr bwMode="gray">
          <a:xfrm>
            <a:off x="1524001" y="-18466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ctr"/>
            <a:endParaRPr lang="en-US" altLang="zh-CN" dirty="0">
              <a:latin typeface="Huawei Sans" panose="020C0503030203020204" pitchFamily="34" charset="0"/>
            </a:endParaRPr>
          </a:p>
        </p:txBody>
      </p:sp>
      <p:sp>
        <p:nvSpPr>
          <p:cNvPr id="12" name="矩形 11"/>
          <p:cNvSpPr/>
          <p:nvPr/>
        </p:nvSpPr>
        <p:spPr bwMode="gray">
          <a:xfrm>
            <a:off x="8463809" y="4302170"/>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Server</a:t>
            </a:r>
            <a:endParaRPr lang="en-US" altLang="zh-CN" sz="1200" dirty="0">
              <a:latin typeface="Huawei Sans" panose="020C0503030203020204" pitchFamily="34" charset="0"/>
              <a:ea typeface="微软雅黑" panose="020B0503020204020204" pitchFamily="34" charset="-122"/>
            </a:endParaRPr>
          </a:p>
        </p:txBody>
      </p:sp>
      <p:sp>
        <p:nvSpPr>
          <p:cNvPr id="17" name="矩形 16"/>
          <p:cNvSpPr/>
          <p:nvPr/>
        </p:nvSpPr>
        <p:spPr bwMode="gray">
          <a:xfrm>
            <a:off x="3370833" y="5348265"/>
            <a:ext cx="1380098" cy="830997"/>
          </a:xfrm>
          <a:prstGeom prst="rect">
            <a:avLst/>
          </a:prstGeom>
          <a:solidFill>
            <a:srgbClr val="F4FBFE"/>
          </a:solidFill>
          <a:ln>
            <a:solidFill>
              <a:srgbClr val="99DFF9"/>
            </a:solidFill>
          </a:ln>
        </p:spPr>
        <p:txBody>
          <a:bodyPr wrap="square" rtlCol="0">
            <a:spAutoFit/>
          </a:bodyPr>
          <a:lstStyle/>
          <a:p>
            <a:pPr fontAlgn="ctr"/>
            <a:r>
              <a:rPr lang="en-US" sz="1200" dirty="0">
                <a:solidFill>
                  <a:prstClr val="black"/>
                </a:solidFill>
                <a:latin typeface="Huawei Sans" panose="020C0503030203020204" pitchFamily="34" charset="0"/>
              </a:rPr>
              <a:t>Forges the source address of PC1 to initiate access.</a:t>
            </a:r>
          </a:p>
        </p:txBody>
      </p:sp>
      <p:sp>
        <p:nvSpPr>
          <p:cNvPr id="47" name="矩形 46"/>
          <p:cNvSpPr/>
          <p:nvPr/>
        </p:nvSpPr>
        <p:spPr bwMode="gray">
          <a:xfrm>
            <a:off x="4279273" y="3743316"/>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R1</a:t>
            </a:r>
            <a:endParaRPr lang="en-US" altLang="zh-CN" sz="1200" dirty="0">
              <a:latin typeface="Huawei Sans" panose="020C0503030203020204" pitchFamily="34" charset="0"/>
              <a:ea typeface="微软雅黑" panose="020B0503020204020204" pitchFamily="34" charset="-122"/>
            </a:endParaRPr>
          </a:p>
        </p:txBody>
      </p:sp>
      <p:sp>
        <p:nvSpPr>
          <p:cNvPr id="48" name="矩形 47"/>
          <p:cNvSpPr/>
          <p:nvPr/>
        </p:nvSpPr>
        <p:spPr bwMode="gray">
          <a:xfrm>
            <a:off x="4297971" y="5103601"/>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R2</a:t>
            </a:r>
            <a:endParaRPr lang="en-US" altLang="zh-CN" sz="1200" dirty="0">
              <a:latin typeface="Huawei Sans" panose="020C0503030203020204" pitchFamily="34" charset="0"/>
              <a:ea typeface="微软雅黑" panose="020B0503020204020204" pitchFamily="34" charset="-122"/>
            </a:endParaRPr>
          </a:p>
        </p:txBody>
      </p:sp>
      <p:sp>
        <p:nvSpPr>
          <p:cNvPr id="49" name="矩形 48"/>
          <p:cNvSpPr/>
          <p:nvPr/>
        </p:nvSpPr>
        <p:spPr bwMode="gray">
          <a:xfrm>
            <a:off x="7049953" y="4334027"/>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R3</a:t>
            </a:r>
            <a:endParaRPr lang="en-US" altLang="zh-CN" sz="1200" dirty="0">
              <a:latin typeface="Huawei Sans" panose="020C0503030203020204" pitchFamily="34" charset="0"/>
              <a:ea typeface="微软雅黑" panose="020B0503020204020204" pitchFamily="34" charset="-122"/>
            </a:endParaRPr>
          </a:p>
        </p:txBody>
      </p:sp>
      <p:sp>
        <p:nvSpPr>
          <p:cNvPr id="52" name="矩形 51"/>
          <p:cNvSpPr/>
          <p:nvPr/>
        </p:nvSpPr>
        <p:spPr bwMode="gray">
          <a:xfrm>
            <a:off x="2215028" y="3840953"/>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PC1</a:t>
            </a:r>
            <a:endParaRPr lang="en-US" altLang="zh-CN" sz="1200" dirty="0">
              <a:latin typeface="Huawei Sans" panose="020C0503030203020204" pitchFamily="34" charset="0"/>
              <a:ea typeface="微软雅黑" panose="020B0503020204020204" pitchFamily="34" charset="-122"/>
            </a:endParaRPr>
          </a:p>
        </p:txBody>
      </p:sp>
      <p:sp>
        <p:nvSpPr>
          <p:cNvPr id="53" name="矩形 52"/>
          <p:cNvSpPr/>
          <p:nvPr/>
        </p:nvSpPr>
        <p:spPr bwMode="gray">
          <a:xfrm>
            <a:off x="2215028" y="5238920"/>
            <a:ext cx="1080120" cy="29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fontAlgn="ctr">
              <a:buClr>
                <a:srgbClr val="CC9900"/>
              </a:buClr>
            </a:pPr>
            <a:r>
              <a:rPr lang="en-US" sz="1200" dirty="0">
                <a:latin typeface="Huawei Sans" panose="020C0503030203020204" pitchFamily="34" charset="0"/>
              </a:rPr>
              <a:t>PC2</a:t>
            </a:r>
            <a:endParaRPr lang="en-US" altLang="zh-CN" sz="1200" dirty="0">
              <a:latin typeface="Huawei Sans" panose="020C0503030203020204" pitchFamily="34" charset="0"/>
              <a:ea typeface="微软雅黑" panose="020B0503020204020204" pitchFamily="34" charset="-122"/>
            </a:endParaRPr>
          </a:p>
        </p:txBody>
      </p:sp>
      <p:sp>
        <p:nvSpPr>
          <p:cNvPr id="59" name="任意多边形 58"/>
          <p:cNvSpPr/>
          <p:nvPr/>
        </p:nvSpPr>
        <p:spPr bwMode="gray">
          <a:xfrm rot="20198443" flipV="1">
            <a:off x="4694822" y="5128252"/>
            <a:ext cx="2693941" cy="273862"/>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3496566"/>
              <a:gd name="connsiteY0" fmla="*/ 850892 h 850892"/>
              <a:gd name="connsiteX1" fmla="*/ 3496566 w 3496566"/>
              <a:gd name="connsiteY1" fmla="*/ 588608 h 850892"/>
              <a:gd name="connsiteX0" fmla="*/ 0 w 3496566"/>
              <a:gd name="connsiteY0" fmla="*/ 807979 h 807979"/>
              <a:gd name="connsiteX1" fmla="*/ 3496566 w 3496566"/>
              <a:gd name="connsiteY1" fmla="*/ 545695 h 807979"/>
              <a:gd name="connsiteX0" fmla="*/ 0 w 3496566"/>
              <a:gd name="connsiteY0" fmla="*/ 781241 h 781241"/>
              <a:gd name="connsiteX1" fmla="*/ 3496566 w 3496566"/>
              <a:gd name="connsiteY1" fmla="*/ 518957 h 781241"/>
              <a:gd name="connsiteX0" fmla="*/ 0 w 3797397"/>
              <a:gd name="connsiteY0" fmla="*/ 663606 h 663606"/>
              <a:gd name="connsiteX1" fmla="*/ 3797397 w 3797397"/>
              <a:gd name="connsiteY1" fmla="*/ 581748 h 663606"/>
              <a:gd name="connsiteX0" fmla="*/ 0 w 3797397"/>
              <a:gd name="connsiteY0" fmla="*/ 560762 h 560762"/>
              <a:gd name="connsiteX1" fmla="*/ 3797397 w 3797397"/>
              <a:gd name="connsiteY1" fmla="*/ 478904 h 560762"/>
            </a:gdLst>
            <a:ahLst/>
            <a:cxnLst>
              <a:cxn ang="0">
                <a:pos x="connsiteX0" y="connsiteY0"/>
              </a:cxn>
              <a:cxn ang="0">
                <a:pos x="connsiteX1" y="connsiteY1"/>
              </a:cxn>
            </a:cxnLst>
            <a:rect l="l" t="t" r="r" b="b"/>
            <a:pathLst>
              <a:path w="3797397" h="560762">
                <a:moveTo>
                  <a:pt x="0" y="560762"/>
                </a:moveTo>
                <a:cubicBezTo>
                  <a:pt x="1006878" y="-53962"/>
                  <a:pt x="2487043" y="-275989"/>
                  <a:pt x="3797397" y="478904"/>
                </a:cubicBezTo>
              </a:path>
            </a:pathLst>
          </a:custGeom>
          <a:ln w="38100">
            <a:solidFill>
              <a:srgbClr val="0070C0"/>
            </a:solidFill>
            <a:prstDash val="solid"/>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600" dirty="0">
              <a:solidFill>
                <a:prstClr val="black"/>
              </a:solidFill>
              <a:latin typeface="Huawei Sans" panose="020C0503030203020204" pitchFamily="34" charset="0"/>
            </a:endParaRPr>
          </a:p>
        </p:txBody>
      </p:sp>
      <p:sp>
        <p:nvSpPr>
          <p:cNvPr id="61" name="Oval 4"/>
          <p:cNvSpPr>
            <a:spLocks noChangeAspect="1"/>
          </p:cNvSpPr>
          <p:nvPr/>
        </p:nvSpPr>
        <p:spPr bwMode="gray">
          <a:xfrm>
            <a:off x="3033084" y="5555647"/>
            <a:ext cx="266717" cy="266714"/>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6813864" y="2809759"/>
            <a:ext cx="2196786" cy="646331"/>
          </a:xfrm>
          <a:prstGeom prst="rect">
            <a:avLst/>
          </a:prstGeom>
          <a:solidFill>
            <a:srgbClr val="F4FBFE"/>
          </a:solidFill>
          <a:ln>
            <a:solidFill>
              <a:srgbClr val="99DFF9"/>
            </a:solidFill>
          </a:ln>
        </p:spPr>
        <p:txBody>
          <a:bodyPr wrap="square" rtlCol="0">
            <a:spAutoFit/>
          </a:bodyPr>
          <a:lstStyle/>
          <a:p>
            <a:pPr fontAlgn="ctr"/>
            <a:r>
              <a:rPr lang="en-US" sz="1200" dirty="0">
                <a:solidFill>
                  <a:prstClr val="black"/>
                </a:solidFill>
                <a:latin typeface="Huawei Sans" panose="020C0503030203020204" pitchFamily="34" charset="0"/>
              </a:rPr>
              <a:t>R3 check</a:t>
            </a:r>
            <a:r>
              <a:rPr lang="en-US" altLang="zh-CN" sz="1200" dirty="0">
                <a:solidFill>
                  <a:prstClr val="black"/>
                </a:solidFill>
                <a:latin typeface="Huawei Sans" panose="020C0503030203020204" pitchFamily="34" charset="0"/>
              </a:rPr>
              <a:t>s</a:t>
            </a:r>
            <a:r>
              <a:rPr lang="en-US" sz="1200" dirty="0">
                <a:solidFill>
                  <a:prstClr val="black"/>
                </a:solidFill>
                <a:latin typeface="Huawei Sans" panose="020C0503030203020204" pitchFamily="34" charset="0"/>
              </a:rPr>
              <a:t> FIB information and finds that the outbound interface to PC1 is GE0/0/1.</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63" name="Oval 4"/>
          <p:cNvSpPr>
            <a:spLocks noChangeAspect="1"/>
          </p:cNvSpPr>
          <p:nvPr/>
        </p:nvSpPr>
        <p:spPr bwMode="gray">
          <a:xfrm>
            <a:off x="6545728" y="2808731"/>
            <a:ext cx="236622" cy="2366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rot="20382154">
            <a:off x="6523819" y="431866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ndParaRPr>
          </a:p>
        </p:txBody>
      </p:sp>
      <p:sp>
        <p:nvSpPr>
          <p:cNvPr id="65" name="文本框 64"/>
          <p:cNvSpPr txBox="1"/>
          <p:nvPr/>
        </p:nvSpPr>
        <p:spPr bwMode="gray">
          <a:xfrm rot="969456">
            <a:off x="6530545" y="3635441"/>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ndParaRPr>
          </a:p>
        </p:txBody>
      </p:sp>
      <p:sp>
        <p:nvSpPr>
          <p:cNvPr id="66" name="任意多边形 65"/>
          <p:cNvSpPr/>
          <p:nvPr/>
        </p:nvSpPr>
        <p:spPr bwMode="gray">
          <a:xfrm rot="2942677">
            <a:off x="7798462" y="4601606"/>
            <a:ext cx="1047503" cy="210996"/>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3496566"/>
              <a:gd name="connsiteY0" fmla="*/ 850892 h 850892"/>
              <a:gd name="connsiteX1" fmla="*/ 3496566 w 3496566"/>
              <a:gd name="connsiteY1" fmla="*/ 588608 h 850892"/>
              <a:gd name="connsiteX0" fmla="*/ 0 w 3496566"/>
              <a:gd name="connsiteY0" fmla="*/ 807979 h 807979"/>
              <a:gd name="connsiteX1" fmla="*/ 3496566 w 3496566"/>
              <a:gd name="connsiteY1" fmla="*/ 545695 h 807979"/>
              <a:gd name="connsiteX0" fmla="*/ 0 w 3496566"/>
              <a:gd name="connsiteY0" fmla="*/ 781241 h 781241"/>
              <a:gd name="connsiteX1" fmla="*/ 3496566 w 3496566"/>
              <a:gd name="connsiteY1" fmla="*/ 518957 h 781241"/>
              <a:gd name="connsiteX0" fmla="*/ 0 w 3797397"/>
              <a:gd name="connsiteY0" fmla="*/ 663606 h 663606"/>
              <a:gd name="connsiteX1" fmla="*/ 3797397 w 3797397"/>
              <a:gd name="connsiteY1" fmla="*/ 581748 h 663606"/>
              <a:gd name="connsiteX0" fmla="*/ 0 w 3797397"/>
              <a:gd name="connsiteY0" fmla="*/ 560762 h 560762"/>
              <a:gd name="connsiteX1" fmla="*/ 3797397 w 3797397"/>
              <a:gd name="connsiteY1" fmla="*/ 478904 h 560762"/>
            </a:gdLst>
            <a:ahLst/>
            <a:cxnLst>
              <a:cxn ang="0">
                <a:pos x="connsiteX0" y="connsiteY0"/>
              </a:cxn>
              <a:cxn ang="0">
                <a:pos x="connsiteX1" y="connsiteY1"/>
              </a:cxn>
            </a:cxnLst>
            <a:rect l="l" t="t" r="r" b="b"/>
            <a:pathLst>
              <a:path w="3797397" h="560762">
                <a:moveTo>
                  <a:pt x="0" y="560762"/>
                </a:moveTo>
                <a:cubicBezTo>
                  <a:pt x="1006878" y="-53962"/>
                  <a:pt x="2487043" y="-275989"/>
                  <a:pt x="3797397" y="478904"/>
                </a:cubicBezTo>
              </a:path>
            </a:pathLst>
          </a:custGeom>
          <a:ln w="38100">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600" dirty="0">
              <a:solidFill>
                <a:prstClr val="black"/>
              </a:solidFill>
              <a:latin typeface="Huawei Sans" panose="020C0503030203020204" pitchFamily="34" charset="0"/>
            </a:endParaRPr>
          </a:p>
        </p:txBody>
      </p:sp>
      <p:sp>
        <p:nvSpPr>
          <p:cNvPr id="67" name="Oval 4"/>
          <p:cNvSpPr>
            <a:spLocks noChangeAspect="1"/>
          </p:cNvSpPr>
          <p:nvPr/>
        </p:nvSpPr>
        <p:spPr bwMode="gray">
          <a:xfrm>
            <a:off x="8191130" y="5183939"/>
            <a:ext cx="236622" cy="236619"/>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8468569" y="5177170"/>
            <a:ext cx="971096" cy="461665"/>
          </a:xfrm>
          <a:prstGeom prst="rect">
            <a:avLst/>
          </a:prstGeom>
          <a:solidFill>
            <a:srgbClr val="F4FBFE"/>
          </a:solidFill>
          <a:ln>
            <a:solidFill>
              <a:srgbClr val="99DFF9"/>
            </a:solidFill>
          </a:ln>
        </p:spPr>
        <p:txBody>
          <a:bodyPr wrap="square" rtlCol="0">
            <a:spAutoFit/>
          </a:bodyPr>
          <a:lstStyle/>
          <a:p>
            <a:pPr fontAlgn="ctr"/>
            <a:r>
              <a:rPr lang="en-US" sz="1200" dirty="0">
                <a:solidFill>
                  <a:prstClr val="black"/>
                </a:solidFill>
                <a:latin typeface="Huawei Sans" panose="020C0503030203020204" pitchFamily="34" charset="0"/>
              </a:rPr>
              <a:t>Discards the packet.</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89363" y="3158680"/>
            <a:ext cx="540000" cy="442800"/>
          </a:xfrm>
          <a:prstGeom prst="rect">
            <a:avLst/>
          </a:prstGeom>
        </p:spPr>
      </p:pic>
      <p:pic>
        <p:nvPicPr>
          <p:cNvPr id="60" name="图片 59" descr="PC.png"/>
          <p:cNvPicPr>
            <a:picLocks noChangeAspect="1"/>
          </p:cNvPicPr>
          <p:nvPr/>
        </p:nvPicPr>
        <p:blipFill>
          <a:blip r:embed="rId4" cstate="print"/>
          <a:stretch>
            <a:fillRect/>
          </a:stretch>
        </p:blipFill>
        <p:spPr bwMode="gray">
          <a:xfrm>
            <a:off x="2500679" y="3187480"/>
            <a:ext cx="539063" cy="4140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89363" y="4585436"/>
            <a:ext cx="540000" cy="442800"/>
          </a:xfrm>
          <a:prstGeom prst="rect">
            <a:avLst/>
          </a:prstGeom>
        </p:spPr>
      </p:pic>
      <p:pic>
        <p:nvPicPr>
          <p:cNvPr id="70" name="图片 69" descr="PC.png"/>
          <p:cNvPicPr>
            <a:picLocks noChangeAspect="1"/>
          </p:cNvPicPr>
          <p:nvPr/>
        </p:nvPicPr>
        <p:blipFill>
          <a:blip r:embed="rId4" cstate="print"/>
          <a:stretch>
            <a:fillRect/>
          </a:stretch>
        </p:blipFill>
        <p:spPr bwMode="gray">
          <a:xfrm>
            <a:off x="2500679" y="4614236"/>
            <a:ext cx="539063" cy="4140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3843" y="3865288"/>
            <a:ext cx="540000" cy="442800"/>
          </a:xfrm>
          <a:prstGeom prst="rect">
            <a:avLst/>
          </a:prstGeom>
        </p:spPr>
      </p:pic>
      <p:cxnSp>
        <p:nvCxnSpPr>
          <p:cNvPr id="4" name="直接连接符 3"/>
          <p:cNvCxnSpPr>
            <a:stCxn id="60" idx="3"/>
            <a:endCxn id="58" idx="1"/>
          </p:cNvCxnSpPr>
          <p:nvPr/>
        </p:nvCxnSpPr>
        <p:spPr bwMode="gray">
          <a:xfrm flipV="1">
            <a:off x="3039742" y="3380080"/>
            <a:ext cx="154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flipV="1">
            <a:off x="3039742" y="4825231"/>
            <a:ext cx="154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1" idx="3"/>
          </p:cNvCxnSpPr>
          <p:nvPr/>
        </p:nvCxnSpPr>
        <p:spPr bwMode="gray">
          <a:xfrm>
            <a:off x="7803843" y="4086688"/>
            <a:ext cx="9413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图片 7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58709" y="3861201"/>
            <a:ext cx="540000" cy="442800"/>
          </a:xfrm>
          <a:prstGeom prst="rect">
            <a:avLst/>
          </a:prstGeom>
        </p:spPr>
      </p:pic>
      <p:sp>
        <p:nvSpPr>
          <p:cNvPr id="36" name="五边形 35"/>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8375920" y="131778"/>
            <a:ext cx="1237131"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Access Channel</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9538552" y="131778"/>
            <a:ext cx="93724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URPF</a:t>
            </a:r>
          </a:p>
        </p:txBody>
      </p:sp>
      <p:sp>
        <p:nvSpPr>
          <p:cNvPr id="39" name="燕尾形 38"/>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50340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sz="1400" dirty="0">
                <a:latin typeface="Huawei Sans" panose="020C0503030203020204" pitchFamily="34" charset="0"/>
              </a:rPr>
              <a:t>In addition to numerous normal service packets, CPUs of devices on a network may also receive large numbers of attack packets. If a CPU is busy processing attack packets for an extended period, other services, or even the system itself, will experience interruption. Similarly, if a large number of normal packets are sent to the CPU, the CPU usage will surge and device performance will deteriorate, adversely affecting services.</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To ensure that the CPU can properly process and respond to normal services, the device provides the local attack defense function, which has been specifically designed for packets sent to the CPU and is primarily used to protect the device from attacks and ensure consistency of existing services when an attack occurs.</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Local attack defense includes CPU attack defense and attack source tracing.</a:t>
            </a:r>
            <a:endParaRPr lang="en-US" altLang="zh-CN" sz="1400" dirty="0">
              <a:latin typeface="Huawei Sans" panose="020C0503030203020204" pitchFamily="34" charset="0"/>
            </a:endParaRPr>
          </a:p>
          <a:p>
            <a:pPr marL="622300" lvl="1" indent="-304800" fontAlgn="ctr"/>
            <a:r>
              <a:rPr lang="en-US" sz="1200" dirty="0">
                <a:latin typeface="Huawei Sans" panose="020C0503030203020204" pitchFamily="34" charset="0"/>
              </a:rPr>
              <a:t>CPU attack defense can rate-limit packets destined for the CPU so that only a limited number of packets are sent to the CPU within a certain period of time. This ensures that the CPU can properly process services.</a:t>
            </a:r>
            <a:endParaRPr lang="en-US" altLang="zh-CN" sz="1200" dirty="0">
              <a:latin typeface="Huawei Sans" panose="020C0503030203020204" pitchFamily="34" charset="0"/>
            </a:endParaRPr>
          </a:p>
          <a:p>
            <a:pPr marL="622300" lvl="1" indent="-304800" fontAlgn="ctr"/>
            <a:r>
              <a:rPr lang="en-US" sz="1200" dirty="0">
                <a:latin typeface="Huawei Sans" panose="020C0503030203020204" pitchFamily="34" charset="0"/>
              </a:rPr>
              <a:t>Attack source tracing defends against Denial of Service (</a:t>
            </a:r>
            <a:r>
              <a:rPr lang="en-US" sz="1200" dirty="0" err="1">
                <a:latin typeface="Huawei Sans" panose="020C0503030203020204" pitchFamily="34" charset="0"/>
              </a:rPr>
              <a:t>DoS</a:t>
            </a:r>
            <a:r>
              <a:rPr lang="en-US" sz="1200" dirty="0">
                <a:latin typeface="Huawei Sans" panose="020C0503030203020204" pitchFamily="34" charset="0"/>
              </a:rPr>
              <a:t>) attacks. A device enabled with attack source tracing analyzes packets sent to the CPU, collects statistics on the packets, and allows </a:t>
            </a:r>
            <a:r>
              <a:rPr lang="en-US" sz="1200" dirty="0"/>
              <a:t>a packet rate threshold to be set for </a:t>
            </a:r>
            <a:r>
              <a:rPr lang="en-US" sz="1200" dirty="0">
                <a:latin typeface="Huawei Sans" panose="020C0503030203020204" pitchFamily="34" charset="0"/>
              </a:rPr>
              <a:t>the packets. Packets sent at a threshold-crossing rate are considered as attack packets. The device finds the source user address or source interface of the attacker by analyzing the attack packets and generates logs or alarms to alert a network administrator. The network administrator then takes measures to </a:t>
            </a:r>
            <a:r>
              <a:rPr lang="en-US" sz="1200" dirty="0"/>
              <a:t>protect the device </a:t>
            </a:r>
            <a:r>
              <a:rPr lang="en-US" sz="1200" dirty="0">
                <a:latin typeface="Huawei Sans" panose="020C0503030203020204" pitchFamily="34" charset="0"/>
              </a:rPr>
              <a:t>against the attack or configure the device to discard packets sent by the attack source.</a:t>
            </a:r>
          </a:p>
        </p:txBody>
      </p:sp>
      <p:sp>
        <p:nvSpPr>
          <p:cNvPr id="6" name="标题 5"/>
          <p:cNvSpPr>
            <a:spLocks noGrp="1"/>
          </p:cNvSpPr>
          <p:nvPr>
            <p:ph type="title"/>
          </p:nvPr>
        </p:nvSpPr>
        <p:spPr bwMode="gray"/>
        <p:txBody>
          <a:bodyPr/>
          <a:lstStyle/>
          <a:p>
            <a:pPr fontAlgn="ctr"/>
            <a:r>
              <a:rPr lang="en-US" dirty="0">
                <a:latin typeface="Huawei Sans" panose="020C0503030203020204" pitchFamily="34" charset="0"/>
              </a:rPr>
              <a:t>Local Attack Defense</a:t>
            </a:r>
            <a:endParaRPr lang="en-US" altLang="zh-CN" dirty="0">
              <a:latin typeface="Huawei Sans" panose="020C0503030203020204" pitchFamily="34" charset="0"/>
            </a:endParaRPr>
          </a:p>
        </p:txBody>
      </p:sp>
      <p:sp>
        <p:nvSpPr>
          <p:cNvPr id="5" name="Rectangle 2"/>
          <p:cNvSpPr>
            <a:spLocks noChangeArrowheads="1"/>
          </p:cNvSpPr>
          <p:nvPr/>
        </p:nvSpPr>
        <p:spPr bwMode="gray">
          <a:xfrm>
            <a:off x="1524001" y="-18466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ctr"/>
            <a:endParaRPr lang="en-US" altLang="zh-CN" dirty="0">
              <a:latin typeface="Huawei Sans" panose="020C0503030203020204" pitchFamily="34" charset="0"/>
            </a:endParaRPr>
          </a:p>
        </p:txBody>
      </p:sp>
      <p:sp>
        <p:nvSpPr>
          <p:cNvPr id="9" name="五边形 8"/>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8375920" y="131778"/>
            <a:ext cx="1237131"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Access Channel</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9538552" y="131778"/>
            <a:ext cx="93724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12" name="燕尾形 11"/>
          <p:cNvSpPr/>
          <p:nvPr/>
        </p:nvSpPr>
        <p:spPr bwMode="gray">
          <a:xfrm>
            <a:off x="10401300" y="132138"/>
            <a:ext cx="1574800" cy="212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Local Attack Defense</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85284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800" dirty="0">
                <a:latin typeface="Huawei Sans" panose="020C0503030203020204" pitchFamily="34" charset="0"/>
              </a:rPr>
              <a:t>Network devices employ four-level security mechanisms to protect their security:</a:t>
            </a:r>
            <a:endParaRPr lang="en-US" altLang="zh-CN" sz="1800" dirty="0">
              <a:latin typeface="Huawei Sans" panose="020C0503030203020204" pitchFamily="34" charset="0"/>
            </a:endParaRPr>
          </a:p>
          <a:p>
            <a:pPr marL="628650" lvl="1" indent="-314325" fontAlgn="ctr"/>
            <a:r>
              <a:rPr lang="en-US" sz="1600" dirty="0">
                <a:latin typeface="Huawei Sans" panose="020C0503030203020204" pitchFamily="34" charset="0"/>
              </a:rPr>
              <a:t>Level 1: filter invalid packets sent to the CPU by using blacklists.</a:t>
            </a:r>
          </a:p>
          <a:p>
            <a:pPr marL="628650" lvl="1" indent="-314325" fontAlgn="ctr"/>
            <a:r>
              <a:rPr lang="en-US" sz="1600" dirty="0">
                <a:latin typeface="Huawei Sans" panose="020C0503030203020204" pitchFamily="34" charset="0"/>
              </a:rPr>
              <a:t>Level 2: Use Control Plane Committed Access Rate (CPCAR) to rate-limit the packets sent to the CPU based on the protocol type, preventing excess packets of a protocol from being sent to the CPU.</a:t>
            </a:r>
          </a:p>
          <a:p>
            <a:pPr marL="628650" lvl="1" indent="-314325" fontAlgn="ctr"/>
            <a:r>
              <a:rPr lang="en-US" sz="1600" dirty="0">
                <a:latin typeface="Huawei Sans" panose="020C0503030203020204" pitchFamily="34" charset="0"/>
              </a:rPr>
              <a:t>Level 3: schedule packets sent to the CPU based on the protocol priority to ensure that packets with higher protocol priorities are preferentially processed.</a:t>
            </a:r>
          </a:p>
          <a:p>
            <a:pPr marL="628650" lvl="1" indent="-314325" fontAlgn="ctr"/>
            <a:r>
              <a:rPr lang="en-US" sz="1600" dirty="0">
                <a:latin typeface="Huawei Sans" panose="020C0503030203020204" pitchFamily="34" charset="0"/>
              </a:rPr>
              <a:t>Level 4: uniformly rate-limit all packets sent to the CPU and randomly discard the excess packets to ensure CPU security.</a:t>
            </a:r>
          </a:p>
          <a:p>
            <a:pPr algn="l" fontAlgn="ctr"/>
            <a:r>
              <a:rPr lang="en-US" sz="1800" dirty="0">
                <a:latin typeface="Huawei Sans" panose="020C0503030203020204" pitchFamily="34" charset="0"/>
              </a:rPr>
              <a:t>Regarding rate limiting on packets sent to the CPU in active link protection, when a device detects the establishment of an SSH, Telnet, HTTP, FTP, or BGP session, it enables active link protection for the session. Subsequent packets that match the session characteristics will be sent to the CPU at a high rate, ensuring the reliability and stability of services related to the session.</a:t>
            </a:r>
          </a:p>
          <a:p>
            <a:pPr algn="l" fontAlgn="ctr"/>
            <a:endParaRPr lang="en-US" altLang="zh-CN" sz="18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CPU Attack Defense</a:t>
            </a:r>
          </a:p>
        </p:txBody>
      </p:sp>
      <p:sp>
        <p:nvSpPr>
          <p:cNvPr id="8" name="五边形 7"/>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8375920" y="131778"/>
            <a:ext cx="1237131"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Access Channel</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9538552" y="131778"/>
            <a:ext cx="93724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11" name="燕尾形 10"/>
          <p:cNvSpPr/>
          <p:nvPr/>
        </p:nvSpPr>
        <p:spPr bwMode="gray">
          <a:xfrm>
            <a:off x="10401300" y="132138"/>
            <a:ext cx="1574800" cy="212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Local Attack Defense</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8549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800" dirty="0">
                <a:latin typeface="Huawei Sans" panose="020C0503030203020204" pitchFamily="34" charset="0"/>
              </a:rPr>
              <a:t>Attack source tracing involves four steps: parsing packets, analyzing traffic, identifying an attack source, and sending logs or alarms to a network administrator or taking punishment measures.</a:t>
            </a: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p>
          <a:p>
            <a:pPr algn="l" fontAlgn="ctr"/>
            <a:endParaRPr lang="en-US" altLang="zh-CN" sz="1800" dirty="0">
              <a:latin typeface="Huawei Sans" panose="020C0503030203020204" pitchFamily="34" charset="0"/>
            </a:endParaRPr>
          </a:p>
          <a:p>
            <a:pPr algn="l" fontAlgn="ctr"/>
            <a:r>
              <a:rPr lang="en-US" sz="1800" dirty="0">
                <a:latin typeface="Huawei Sans" panose="020C0503030203020204" pitchFamily="34" charset="0"/>
              </a:rPr>
              <a:t>The device locates the attack source, and the network administrator rate-limits the packets sent from the attack source by configuring ACLs or blacklists to protect the CPU.</a:t>
            </a:r>
            <a:endParaRPr lang="en-US" altLang="zh-CN" sz="18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sz="3200" dirty="0">
                <a:latin typeface="Huawei Sans" panose="020C0503030203020204" pitchFamily="34" charset="0"/>
              </a:rPr>
              <a:t>Working Mechanism of Attack Source Tracing</a:t>
            </a:r>
            <a:endParaRPr lang="en-US" altLang="zh-CN" sz="3200" dirty="0">
              <a:latin typeface="Huawei Sans" panose="020C0503030203020204" pitchFamily="34" charset="0"/>
            </a:endParaRPr>
          </a:p>
        </p:txBody>
      </p:sp>
      <p:sp>
        <p:nvSpPr>
          <p:cNvPr id="11" name="矩形 10"/>
          <p:cNvSpPr/>
          <p:nvPr/>
        </p:nvSpPr>
        <p:spPr bwMode="gray">
          <a:xfrm>
            <a:off x="1417614" y="2266238"/>
            <a:ext cx="9578566" cy="1987107"/>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2348460" y="2844922"/>
            <a:ext cx="979221" cy="123399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Packet parsing</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1417614" y="2308098"/>
            <a:ext cx="2173993" cy="338554"/>
          </a:xfrm>
          <a:prstGeom prst="rect">
            <a:avLst/>
          </a:prstGeom>
          <a:noFill/>
        </p:spPr>
        <p:txBody>
          <a:bodyPr wrap="none" rtlCol="0">
            <a:spAutoFit/>
          </a:bodyPr>
          <a:lstStyle/>
          <a:p>
            <a:pPr fontAlgn="ctr"/>
            <a:r>
              <a:rPr lang="en-US" sz="1600" dirty="0">
                <a:latin typeface="Huawei Sans" panose="020C0503030203020204" pitchFamily="34" charset="0"/>
              </a:rPr>
              <a:t>Attack source tracing</a:t>
            </a:r>
            <a:endParaRPr lang="en-US" altLang="zh-CN" sz="1600" dirty="0">
              <a:latin typeface="Huawei Sans" panose="020C0503030203020204" pitchFamily="34" charset="0"/>
            </a:endParaRPr>
          </a:p>
        </p:txBody>
      </p:sp>
      <p:sp>
        <p:nvSpPr>
          <p:cNvPr id="14" name="矩形 13"/>
          <p:cNvSpPr/>
          <p:nvPr/>
        </p:nvSpPr>
        <p:spPr bwMode="gray">
          <a:xfrm>
            <a:off x="4396940" y="2844922"/>
            <a:ext cx="979221" cy="123399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Traffic analysis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6445420" y="2844922"/>
            <a:ext cx="1142740" cy="123399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Attack source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8657418" y="2844922"/>
            <a:ext cx="979221" cy="123399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Log &amp; alarm</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Punishment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362889" y="4657602"/>
            <a:ext cx="9578566" cy="52399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Chip-based forwarding</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ight Arrow 157"/>
          <p:cNvSpPr/>
          <p:nvPr/>
        </p:nvSpPr>
        <p:spPr bwMode="gray">
          <a:xfrm>
            <a:off x="3360109" y="3210319"/>
            <a:ext cx="1036831" cy="45719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ight Arrow 157"/>
          <p:cNvSpPr/>
          <p:nvPr/>
        </p:nvSpPr>
        <p:spPr bwMode="gray">
          <a:xfrm>
            <a:off x="5387059" y="3210319"/>
            <a:ext cx="1036831" cy="45719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7"/>
          <p:cNvSpPr/>
          <p:nvPr/>
        </p:nvSpPr>
        <p:spPr bwMode="gray">
          <a:xfrm>
            <a:off x="7620587" y="3210319"/>
            <a:ext cx="1036831" cy="45719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ight Arrow 157"/>
          <p:cNvSpPr/>
          <p:nvPr/>
        </p:nvSpPr>
        <p:spPr bwMode="gray">
          <a:xfrm rot="16200000">
            <a:off x="2368296" y="4290823"/>
            <a:ext cx="881009" cy="457197"/>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五边形 21"/>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8375920" y="131778"/>
            <a:ext cx="1237131"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Access Channel</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9538552" y="131778"/>
            <a:ext cx="93724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25" name="燕尾形 24"/>
          <p:cNvSpPr/>
          <p:nvPr/>
        </p:nvSpPr>
        <p:spPr bwMode="gray">
          <a:xfrm>
            <a:off x="10401300" y="132138"/>
            <a:ext cx="1574800" cy="212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Local Attack Defense</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99616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fontAlgn="ctr"/>
            <a:r>
              <a:rPr lang="en-US" b="1" dirty="0">
                <a:solidFill>
                  <a:schemeClr val="bg1">
                    <a:lumMod val="50000"/>
                  </a:schemeClr>
                </a:solidFill>
                <a:latin typeface="Huawei Sans" panose="020C0503030203020204" pitchFamily="34" charset="0"/>
              </a:rPr>
              <a:t>Common Security Hardening Policies</a:t>
            </a:r>
            <a:endParaRPr lang="en-US" altLang="zh-CN" dirty="0">
              <a:solidFill>
                <a:schemeClr val="bg1">
                  <a:lumMod val="50000"/>
                </a:schemeClr>
              </a:solidFill>
              <a:latin typeface="Huawei Sans" panose="020C0503030203020204" pitchFamily="34" charset="0"/>
            </a:endParaRPr>
          </a:p>
          <a:p>
            <a:pPr fontAlgn="ctr"/>
            <a:r>
              <a:rPr lang="en-US" b="1" dirty="0">
                <a:latin typeface="Huawei Sans" panose="020C0503030203020204" pitchFamily="34" charset="0"/>
              </a:rPr>
              <a:t>Examples for Security Hardening Policy Deployment</a:t>
            </a:r>
          </a:p>
          <a:p>
            <a:pPr marL="809625" lvl="1" indent="-342900" fontAlgn="ctr"/>
            <a:r>
              <a:rPr lang="en-US" b="1" dirty="0">
                <a:latin typeface="Huawei Sans" panose="020C0503030203020204" pitchFamily="34" charset="0"/>
              </a:rPr>
              <a:t>STelnet Configuration</a:t>
            </a:r>
            <a:endParaRPr lang="en-US" altLang="zh-CN" b="1" dirty="0">
              <a:latin typeface="Huawei Sans" panose="020C0503030203020204" pitchFamily="34" charset="0"/>
            </a:endParaRPr>
          </a:p>
          <a:p>
            <a:pPr marL="809625" lvl="1" indent="-342900" fontAlgn="ctr"/>
            <a:r>
              <a:rPr lang="en-US" dirty="0">
                <a:solidFill>
                  <a:schemeClr val="bg1">
                    <a:lumMod val="50000"/>
                  </a:schemeClr>
                </a:solidFill>
                <a:latin typeface="Huawei Sans" panose="020C0503030203020204" pitchFamily="34" charset="0"/>
              </a:rPr>
              <a:t>Local Attack Defense Configuration</a:t>
            </a:r>
            <a:endParaRPr lang="en-US" altLang="zh-CN" dirty="0">
              <a:solidFill>
                <a:schemeClr val="bg1">
                  <a:lumMod val="50000"/>
                </a:schemeClr>
              </a:solidFill>
              <a:latin typeface="Huawei Sans" panose="020C0503030203020204" pitchFamily="34" charset="0"/>
            </a:endParaRPr>
          </a:p>
          <a:p>
            <a:pPr lvl="2"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431314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Basic SSH Configuration (1)</a:t>
            </a:r>
            <a:endParaRPr lang="en-US" altLang="zh-CN" dirty="0">
              <a:latin typeface="Huawei Sans" panose="020C0503030203020204" pitchFamily="34" charset="0"/>
            </a:endParaRPr>
          </a:p>
        </p:txBody>
      </p:sp>
      <p:grpSp>
        <p:nvGrpSpPr>
          <p:cNvPr id="4" name="组合 3"/>
          <p:cNvGrpSpPr/>
          <p:nvPr/>
        </p:nvGrpSpPr>
        <p:grpSpPr bwMode="gray">
          <a:xfrm>
            <a:off x="443372" y="1304764"/>
            <a:ext cx="11286666" cy="723076"/>
            <a:chOff x="443372" y="1365312"/>
            <a:chExt cx="11286666" cy="723076"/>
          </a:xfrm>
        </p:grpSpPr>
        <p:sp>
          <p:nvSpPr>
            <p:cNvPr id="5" name="矩形 4"/>
            <p:cNvSpPr/>
            <p:nvPr/>
          </p:nvSpPr>
          <p:spPr bwMode="gray">
            <a:xfrm>
              <a:off x="904855" y="1749834"/>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stelnet</a:t>
              </a:r>
              <a:r>
                <a:rPr lang="en-US" sz="1600" b="1" dirty="0">
                  <a:latin typeface="Huawei Sans" panose="020C0503030203020204" pitchFamily="34" charset="0"/>
                </a:rPr>
                <a:t> server enable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43372"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the SSH server function.</a:t>
              </a:r>
              <a:endParaRPr lang="en-US" altLang="zh-CN" sz="1600" dirty="0">
                <a:latin typeface="Huawei Sans" panose="020C0503030203020204" pitchFamily="34" charset="0"/>
                <a:cs typeface="Courier New" panose="02070309020205020404" pitchFamily="49" charset="0"/>
              </a:endParaRPr>
            </a:p>
          </p:txBody>
        </p:sp>
      </p:grpSp>
      <p:grpSp>
        <p:nvGrpSpPr>
          <p:cNvPr id="8" name="组合 7"/>
          <p:cNvGrpSpPr/>
          <p:nvPr/>
        </p:nvGrpSpPr>
        <p:grpSpPr bwMode="gray">
          <a:xfrm>
            <a:off x="443372" y="2186062"/>
            <a:ext cx="11286666" cy="1718032"/>
            <a:chOff x="443372" y="2636912"/>
            <a:chExt cx="11286666" cy="1718032"/>
          </a:xfrm>
        </p:grpSpPr>
        <p:sp>
          <p:nvSpPr>
            <p:cNvPr id="9" name="矩形 8"/>
            <p:cNvSpPr/>
            <p:nvPr/>
          </p:nvSpPr>
          <p:spPr bwMode="gray">
            <a:xfrm>
              <a:off x="904855" y="3040484"/>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ssh</a:t>
              </a:r>
              <a:r>
                <a:rPr lang="en-US" sz="1600" b="1" dirty="0">
                  <a:latin typeface="Huawei Sans" panose="020C0503030203020204" pitchFamily="34" charset="0"/>
                </a:rPr>
                <a:t> user</a:t>
              </a:r>
              <a:r>
                <a:rPr lang="en-US" sz="1600" dirty="0">
                  <a:latin typeface="Huawei Sans" panose="020C0503030203020204" pitchFamily="34" charset="0"/>
                </a:rPr>
                <a:t> </a:t>
              </a:r>
              <a:r>
                <a:rPr lang="en-US" sz="1600" i="1" dirty="0">
                  <a:latin typeface="Huawei Sans" panose="020C0503030203020204" pitchFamily="34" charset="0"/>
                </a:rPr>
                <a:t>user-name</a:t>
              </a:r>
              <a:r>
                <a:rPr lang="en-US" sz="1600" dirty="0">
                  <a:latin typeface="Huawei Sans" panose="020C0503030203020204" pitchFamily="34" charset="0"/>
                </a:rPr>
                <a:t> </a:t>
              </a:r>
              <a:r>
                <a:rPr lang="en-US" sz="1600" b="1" dirty="0">
                  <a:latin typeface="Huawei Sans" panose="020C0503030203020204" pitchFamily="34" charset="0"/>
                </a:rPr>
                <a:t>authentication-type</a:t>
              </a:r>
              <a:r>
                <a:rPr lang="en-US" sz="1600" dirty="0">
                  <a:latin typeface="Huawei Sans" panose="020C0503030203020204" pitchFamily="34" charset="0"/>
                </a:rPr>
                <a:t> { </a:t>
              </a:r>
              <a:r>
                <a:rPr lang="en-US" sz="1600" b="1" dirty="0">
                  <a:latin typeface="Huawei Sans" panose="020C0503030203020204" pitchFamily="34" charset="0"/>
                </a:rPr>
                <a:t>password</a:t>
              </a:r>
              <a:r>
                <a:rPr lang="en-US" sz="1600" dirty="0">
                  <a:latin typeface="Huawei Sans" panose="020C0503030203020204" pitchFamily="34" charset="0"/>
                </a:rPr>
                <a:t> | </a:t>
              </a:r>
              <a:r>
                <a:rPr lang="en-US" sz="1600" b="1" dirty="0" err="1">
                  <a:latin typeface="Huawei Sans" panose="020C0503030203020204" pitchFamily="34" charset="0"/>
                </a:rPr>
                <a:t>rsa</a:t>
              </a:r>
              <a:r>
                <a:rPr lang="en-US" sz="1600" dirty="0">
                  <a:latin typeface="Huawei Sans" panose="020C0503030203020204" pitchFamily="34" charset="0"/>
                </a:rPr>
                <a:t> | </a:t>
              </a:r>
              <a:r>
                <a:rPr lang="en-US" sz="1600" b="1" dirty="0">
                  <a:latin typeface="Huawei Sans" panose="020C0503030203020204" pitchFamily="34" charset="0"/>
                </a:rPr>
                <a:t>password-</a:t>
              </a:r>
              <a:r>
                <a:rPr lang="en-US" sz="1600" b="1" dirty="0" err="1">
                  <a:latin typeface="Huawei Sans" panose="020C0503030203020204" pitchFamily="34" charset="0"/>
                </a:rPr>
                <a:t>rsa</a:t>
              </a:r>
              <a:r>
                <a:rPr lang="en-US" sz="1600" dirty="0">
                  <a:latin typeface="Huawei Sans" panose="020C0503030203020204" pitchFamily="34" charset="0"/>
                </a:rPr>
                <a:t> | </a:t>
              </a:r>
              <a:r>
                <a:rPr lang="en-US" sz="1600" b="1" dirty="0">
                  <a:latin typeface="Huawei Sans" panose="020C0503030203020204" pitchFamily="34" charset="0"/>
                </a:rPr>
                <a:t>all</a:t>
              </a:r>
              <a:r>
                <a:rPr lang="en-US" sz="1600" dirty="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bwMode="gray">
            <a:xfrm>
              <a:off x="443372" y="2636912"/>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the authentication mode for an SSH user.</a:t>
              </a:r>
            </a:p>
          </p:txBody>
        </p:sp>
        <p:sp>
          <p:nvSpPr>
            <p:cNvPr id="11" name="矩形 10"/>
            <p:cNvSpPr/>
            <p:nvPr/>
          </p:nvSpPr>
          <p:spPr bwMode="gray">
            <a:xfrm>
              <a:off x="904855" y="3339281"/>
              <a:ext cx="10825183" cy="1015663"/>
            </a:xfrm>
            <a:prstGeom prst="rect">
              <a:avLst/>
            </a:prstGeom>
          </p:spPr>
          <p:txBody>
            <a:bodyPr wrap="square">
              <a:spAutoFit/>
            </a:bodyPr>
            <a:lstStyle/>
            <a:p>
              <a:pPr fontAlgn="ctr">
                <a:lnSpc>
                  <a:spcPts val="2400"/>
                </a:lnSpc>
              </a:pPr>
              <a:r>
                <a:rPr lang="en-US" sz="1600" dirty="0">
                  <a:latin typeface="Huawei Sans" panose="020C0503030203020204" pitchFamily="34" charset="0"/>
                </a:rPr>
                <a:t>If RSA authentication is used, configure the public key of the SSH client on the SSH server. When the SSH client connects to the SSH server, the SSH client passes the authentication if its private key matches the configured public key.</a:t>
              </a:r>
            </a:p>
          </p:txBody>
        </p:sp>
      </p:grpSp>
      <p:grpSp>
        <p:nvGrpSpPr>
          <p:cNvPr id="12" name="组合 11"/>
          <p:cNvGrpSpPr/>
          <p:nvPr/>
        </p:nvGrpSpPr>
        <p:grpSpPr bwMode="gray">
          <a:xfrm>
            <a:off x="443372" y="3902900"/>
            <a:ext cx="11286666" cy="2464867"/>
            <a:chOff x="443372" y="4602274"/>
            <a:chExt cx="11286666" cy="2464867"/>
          </a:xfrm>
        </p:grpSpPr>
        <p:sp>
          <p:nvSpPr>
            <p:cNvPr id="13" name="矩形 12"/>
            <p:cNvSpPr/>
            <p:nvPr/>
          </p:nvSpPr>
          <p:spPr bwMode="gray">
            <a:xfrm>
              <a:off x="904854" y="4977271"/>
              <a:ext cx="10825183" cy="584775"/>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rsa</a:t>
              </a:r>
              <a:r>
                <a:rPr lang="en-US" sz="1600" b="1" dirty="0">
                  <a:latin typeface="Huawei Sans" panose="020C0503030203020204" pitchFamily="34" charset="0"/>
                </a:rPr>
                <a:t> peer-public-key</a:t>
              </a:r>
              <a:r>
                <a:rPr lang="en-US" sz="1600" dirty="0">
                  <a:latin typeface="Huawei Sans" panose="020C0503030203020204" pitchFamily="34" charset="0"/>
                </a:rPr>
                <a:t> </a:t>
              </a:r>
              <a:r>
                <a:rPr lang="en-US" sz="1600" i="1" dirty="0">
                  <a:latin typeface="Huawei Sans" panose="020C0503030203020204" pitchFamily="34" charset="0"/>
                </a:rPr>
                <a:t>key-name</a:t>
              </a:r>
              <a:r>
                <a:rPr lang="en-US" sz="1600" dirty="0">
                  <a:latin typeface="Huawei Sans" panose="020C0503030203020204" pitchFamily="34" charset="0"/>
                </a:rPr>
                <a:t> [ </a:t>
              </a:r>
              <a:r>
                <a:rPr lang="en-US" sz="1600" b="1" dirty="0">
                  <a:latin typeface="Huawei Sans" panose="020C0503030203020204" pitchFamily="34" charset="0"/>
                </a:rPr>
                <a:t>encoding-type</a:t>
              </a:r>
              <a:r>
                <a:rPr lang="en-US" sz="1600" dirty="0">
                  <a:latin typeface="Huawei Sans" panose="020C0503030203020204" pitchFamily="34" charset="0"/>
                </a:rPr>
                <a:t> { </a:t>
              </a:r>
              <a:r>
                <a:rPr lang="en-US" sz="1600" b="1" dirty="0">
                  <a:latin typeface="Huawei Sans" panose="020C0503030203020204" pitchFamily="34" charset="0"/>
                </a:rPr>
                <a:t>der</a:t>
              </a:r>
              <a:r>
                <a:rPr lang="en-US" sz="1600" dirty="0">
                  <a:latin typeface="Huawei Sans" panose="020C0503030203020204" pitchFamily="34" charset="0"/>
                </a:rPr>
                <a:t> | </a:t>
              </a:r>
              <a:r>
                <a:rPr lang="en-US" sz="1600" b="1" dirty="0" err="1">
                  <a:latin typeface="Huawei Sans" panose="020C0503030203020204" pitchFamily="34" charset="0"/>
                </a:rPr>
                <a:t>openssh</a:t>
              </a:r>
              <a:r>
                <a:rPr lang="en-US" sz="1600" dirty="0">
                  <a:latin typeface="Huawei Sans" panose="020C0503030203020204" pitchFamily="34" charset="0"/>
                </a:rPr>
                <a:t> | </a:t>
              </a:r>
              <a:r>
                <a:rPr lang="en-US" sz="1600" b="1" dirty="0" err="1">
                  <a:latin typeface="Huawei Sans" panose="020C0503030203020204" pitchFamily="34" charset="0"/>
                </a:rPr>
                <a:t>pem</a:t>
              </a:r>
              <a:r>
                <a:rPr lang="en-US" sz="1600" dirty="0">
                  <a:latin typeface="Huawei Sans" panose="020C0503030203020204" pitchFamily="34" charset="0"/>
                </a:rPr>
                <a:t> } ]</a:t>
              </a:r>
            </a:p>
            <a:p>
              <a:pPr fontAlgn="ctr"/>
              <a:r>
                <a:rPr lang="en-US" sz="1600" dirty="0">
                  <a:latin typeface="Huawei Sans" panose="020C0503030203020204" pitchFamily="34" charset="0"/>
                </a:rPr>
                <a:t>[Huawei-</a:t>
              </a:r>
              <a:r>
                <a:rPr lang="en-US" sz="1600" dirty="0" err="1">
                  <a:latin typeface="Huawei Sans" panose="020C0503030203020204" pitchFamily="34" charset="0"/>
                </a:rPr>
                <a:t>rsa</a:t>
              </a:r>
              <a:r>
                <a:rPr lang="en-US" sz="1600" dirty="0">
                  <a:latin typeface="Huawei Sans" panose="020C0503030203020204" pitchFamily="34" charset="0"/>
                </a:rPr>
                <a:t>-public-key] </a:t>
              </a:r>
              <a:r>
                <a:rPr lang="en-US" sz="1600" b="1" dirty="0">
                  <a:latin typeface="Huawei Sans" panose="020C0503030203020204" pitchFamily="34" charset="0"/>
                </a:rPr>
                <a:t>public-key-code begin</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443372" y="4602274"/>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the public key generated by the SSH client.</a:t>
              </a:r>
            </a:p>
          </p:txBody>
        </p:sp>
        <p:sp>
          <p:nvSpPr>
            <p:cNvPr id="15" name="矩形 14"/>
            <p:cNvSpPr/>
            <p:nvPr/>
          </p:nvSpPr>
          <p:spPr bwMode="gray">
            <a:xfrm>
              <a:off x="904854" y="5523946"/>
              <a:ext cx="10825183" cy="707886"/>
            </a:xfrm>
            <a:prstGeom prst="rect">
              <a:avLst/>
            </a:prstGeom>
          </p:spPr>
          <p:txBody>
            <a:bodyPr wrap="square">
              <a:spAutoFit/>
            </a:bodyPr>
            <a:lstStyle/>
            <a:p>
              <a:pPr fontAlgn="ctr">
                <a:lnSpc>
                  <a:spcPts val="2400"/>
                </a:lnSpc>
              </a:pPr>
              <a:r>
                <a:rPr lang="en-US" sz="1600" dirty="0">
                  <a:latin typeface="Huawei Sans" panose="020C0503030203020204" pitchFamily="34" charset="0"/>
                </a:rPr>
                <a:t>The public key must be a hexadecimal character string in the public key encoding format, and generated by the SSH client.</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bwMode="gray">
            <a:xfrm>
              <a:off x="904855" y="6482366"/>
              <a:ext cx="10825183" cy="584775"/>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rsa</a:t>
              </a:r>
              <a:r>
                <a:rPr lang="en-US" sz="1600" dirty="0">
                  <a:latin typeface="Huawei Sans" panose="020C0503030203020204" pitchFamily="34" charset="0"/>
                </a:rPr>
                <a:t>-key-code] </a:t>
              </a:r>
              <a:r>
                <a:rPr lang="en-US" sz="1600" b="1" dirty="0">
                  <a:latin typeface="Huawei Sans" panose="020C0503030203020204" pitchFamily="34" charset="0"/>
                </a:rPr>
                <a:t>public-key-code end</a:t>
              </a:r>
            </a:p>
            <a:p>
              <a:pPr fontAlgn="ctr"/>
              <a:r>
                <a:rPr lang="en-US" sz="1600" dirty="0">
                  <a:latin typeface="Huawei Sans" panose="020C0503030203020204" pitchFamily="34" charset="0"/>
                </a:rPr>
                <a:t>[Huawei-</a:t>
              </a:r>
              <a:r>
                <a:rPr lang="en-US" sz="1600" dirty="0" err="1">
                  <a:latin typeface="Huawei Sans" panose="020C0503030203020204" pitchFamily="34" charset="0"/>
                </a:rPr>
                <a:t>rsa</a:t>
              </a:r>
              <a:r>
                <a:rPr lang="en-US" sz="1600" dirty="0">
                  <a:latin typeface="Huawei Sans" panose="020C0503030203020204" pitchFamily="34" charset="0"/>
                </a:rPr>
                <a:t>-public-key] </a:t>
              </a:r>
              <a:r>
                <a:rPr lang="en-US" sz="1600" b="1" dirty="0">
                  <a:latin typeface="Huawei Sans" panose="020C0503030203020204" pitchFamily="34" charset="0"/>
                </a:rPr>
                <a:t>peer-public-key end</a:t>
              </a:r>
              <a:endParaRPr lang="en-US" altLang="zh-CN" sz="1600" dirty="0">
                <a:latin typeface="Huawei Sans" panose="020C0503030203020204" pitchFamily="34" charset="0"/>
                <a:cs typeface="Courier New" panose="02070309020205020404" pitchFamily="49" charset="0"/>
              </a:endParaRPr>
            </a:p>
          </p:txBody>
        </p:sp>
        <p:sp>
          <p:nvSpPr>
            <p:cNvPr id="17" name="矩形 16"/>
            <p:cNvSpPr/>
            <p:nvPr/>
          </p:nvSpPr>
          <p:spPr bwMode="gray">
            <a:xfrm>
              <a:off x="443372" y="6126419"/>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Exit the public key editing view, edit the public key view, and return to the system view.</a:t>
              </a:r>
              <a:endParaRPr lang="en-US" altLang="zh-CN" sz="1600" dirty="0">
                <a:latin typeface="Huawei Sans" panose="020C0503030203020204" pitchFamily="34" charset="0"/>
                <a:cs typeface="Courier New" panose="02070309020205020404" pitchFamily="49" charset="0"/>
              </a:endParaRPr>
            </a:p>
          </p:txBody>
        </p:sp>
      </p:grpSp>
    </p:spTree>
    <p:extLst>
      <p:ext uri="{BB962C8B-B14F-4D97-AF65-F5344CB8AC3E}">
        <p14:creationId xmlns:p14="http://schemas.microsoft.com/office/powerpoint/2010/main" val="2652030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Basic SSH Configuration (2)</a:t>
            </a:r>
            <a:endParaRPr lang="en-US" altLang="zh-CN" dirty="0">
              <a:latin typeface="Huawei Sans" panose="020C0503030203020204" pitchFamily="34" charset="0"/>
            </a:endParaRPr>
          </a:p>
        </p:txBody>
      </p:sp>
      <p:grpSp>
        <p:nvGrpSpPr>
          <p:cNvPr id="4" name="组合 3"/>
          <p:cNvGrpSpPr/>
          <p:nvPr/>
        </p:nvGrpSpPr>
        <p:grpSpPr bwMode="gray">
          <a:xfrm>
            <a:off x="443372" y="1304764"/>
            <a:ext cx="11277161" cy="770701"/>
            <a:chOff x="443372" y="1365312"/>
            <a:chExt cx="11277161" cy="770701"/>
          </a:xfrm>
        </p:grpSpPr>
        <p:sp>
          <p:nvSpPr>
            <p:cNvPr id="5" name="矩形 4"/>
            <p:cNvSpPr/>
            <p:nvPr/>
          </p:nvSpPr>
          <p:spPr bwMode="gray">
            <a:xfrm>
              <a:off x="895350" y="1797459"/>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ssh</a:t>
              </a:r>
              <a:r>
                <a:rPr lang="en-US" sz="1600" b="1" dirty="0">
                  <a:latin typeface="Huawei Sans" panose="020C0503030203020204" pitchFamily="34" charset="0"/>
                </a:rPr>
                <a:t> user</a:t>
              </a:r>
              <a:r>
                <a:rPr lang="en-US" sz="1600" dirty="0">
                  <a:latin typeface="Huawei Sans" panose="020C0503030203020204" pitchFamily="34" charset="0"/>
                </a:rPr>
                <a:t> </a:t>
              </a:r>
              <a:r>
                <a:rPr lang="en-US" sz="1600" i="1" dirty="0">
                  <a:latin typeface="Huawei Sans" panose="020C0503030203020204" pitchFamily="34" charset="0"/>
                </a:rPr>
                <a:t>user-name</a:t>
              </a:r>
              <a:r>
                <a:rPr lang="en-US" sz="1600" dirty="0">
                  <a:latin typeface="Huawei Sans" panose="020C0503030203020204" pitchFamily="34" charset="0"/>
                </a:rPr>
                <a:t> </a:t>
              </a:r>
              <a:r>
                <a:rPr lang="en-US" sz="1600" b="1" dirty="0">
                  <a:latin typeface="Huawei Sans" panose="020C0503030203020204" pitchFamily="34" charset="0"/>
                </a:rPr>
                <a:t>assign</a:t>
              </a:r>
              <a:r>
                <a:rPr lang="en-US" sz="1600" dirty="0">
                  <a:latin typeface="Huawei Sans" panose="020C0503030203020204" pitchFamily="34" charset="0"/>
                </a:rPr>
                <a:t> { </a:t>
              </a:r>
              <a:r>
                <a:rPr lang="en-US" sz="1600" b="1" dirty="0" err="1">
                  <a:latin typeface="Huawei Sans" panose="020C0503030203020204" pitchFamily="34" charset="0"/>
                </a:rPr>
                <a:t>rsa</a:t>
              </a:r>
              <a:r>
                <a:rPr lang="en-US" sz="1600" b="1" dirty="0">
                  <a:latin typeface="Huawei Sans" panose="020C0503030203020204" pitchFamily="34" charset="0"/>
                </a:rPr>
                <a:t>-key</a:t>
              </a:r>
              <a:r>
                <a:rPr lang="en-US" sz="1600" dirty="0">
                  <a:latin typeface="Huawei Sans" panose="020C0503030203020204" pitchFamily="34" charset="0"/>
                </a:rPr>
                <a:t> | </a:t>
              </a:r>
              <a:r>
                <a:rPr lang="en-US" sz="1600" b="1" dirty="0" err="1">
                  <a:latin typeface="Huawei Sans" panose="020C0503030203020204" pitchFamily="34" charset="0"/>
                </a:rPr>
                <a:t>ecc</a:t>
              </a:r>
              <a:r>
                <a:rPr lang="en-US" sz="1600" b="1" dirty="0">
                  <a:latin typeface="Huawei Sans" panose="020C0503030203020204" pitchFamily="34" charset="0"/>
                </a:rPr>
                <a:t>-key</a:t>
              </a:r>
              <a:r>
                <a:rPr lang="en-US" sz="1600" dirty="0">
                  <a:latin typeface="Huawei Sans" panose="020C0503030203020204" pitchFamily="34" charset="0"/>
                </a:rPr>
                <a:t> } </a:t>
              </a:r>
              <a:r>
                <a:rPr lang="en-US" sz="1600" i="1" dirty="0">
                  <a:latin typeface="Huawei Sans" panose="020C0503030203020204" pitchFamily="34" charset="0"/>
                </a:rPr>
                <a:t>key-name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43372"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Assign an RSA public key to the SSH user.</a:t>
              </a:r>
              <a:endParaRPr lang="en-US" altLang="zh-CN" sz="1600" dirty="0">
                <a:latin typeface="Huawei Sans" panose="020C0503030203020204" pitchFamily="34" charset="0"/>
                <a:cs typeface="Courier New" panose="02070309020205020404" pitchFamily="49" charset="0"/>
              </a:endParaRPr>
            </a:p>
          </p:txBody>
        </p:sp>
      </p:grpSp>
      <p:grpSp>
        <p:nvGrpSpPr>
          <p:cNvPr id="7" name="组合 6"/>
          <p:cNvGrpSpPr/>
          <p:nvPr/>
        </p:nvGrpSpPr>
        <p:grpSpPr bwMode="gray">
          <a:xfrm>
            <a:off x="443372" y="2186062"/>
            <a:ext cx="11286666" cy="2063908"/>
            <a:chOff x="443372" y="2636912"/>
            <a:chExt cx="11286666" cy="2063908"/>
          </a:xfrm>
        </p:grpSpPr>
        <p:sp>
          <p:nvSpPr>
            <p:cNvPr id="8" name="矩形 7"/>
            <p:cNvSpPr/>
            <p:nvPr/>
          </p:nvSpPr>
          <p:spPr bwMode="gray">
            <a:xfrm>
              <a:off x="904855" y="3021434"/>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rsa</a:t>
              </a:r>
              <a:r>
                <a:rPr lang="en-US" sz="1600" b="1" dirty="0">
                  <a:latin typeface="Huawei Sans" panose="020C0503030203020204" pitchFamily="34" charset="0"/>
                </a:rPr>
                <a:t> local-key-pair create</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bwMode="gray">
            <a:xfrm>
              <a:off x="443372" y="2636912"/>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Generate the local RSA host and server key pairs.</a:t>
              </a:r>
            </a:p>
          </p:txBody>
        </p:sp>
        <p:sp>
          <p:nvSpPr>
            <p:cNvPr id="10" name="矩形 9"/>
            <p:cNvSpPr/>
            <p:nvPr/>
          </p:nvSpPr>
          <p:spPr bwMode="gray">
            <a:xfrm>
              <a:off x="904855" y="3377381"/>
              <a:ext cx="10825183" cy="1323439"/>
            </a:xfrm>
            <a:prstGeom prst="rect">
              <a:avLst/>
            </a:prstGeom>
          </p:spPr>
          <p:txBody>
            <a:bodyPr wrap="square">
              <a:spAutoFit/>
            </a:bodyPr>
            <a:lstStyle/>
            <a:p>
              <a:pPr fontAlgn="ctr">
                <a:lnSpc>
                  <a:spcPts val="2400"/>
                </a:lnSpc>
              </a:pPr>
              <a:r>
                <a:rPr lang="en-US" sz="1600" dirty="0">
                  <a:latin typeface="Huawei Sans" panose="020C0503030203020204" pitchFamily="34" charset="0"/>
                </a:rPr>
                <a:t>If an RSA key pair exists, the system prompts you to confirm whether to replace the original key pair. After you run this command, the system prompts you to enter the number of bits of the host key. The difference between the bits in the server and host key pairs must be 128 bits or more. The host key pair length and server key pair length both range from 512 to 2048, in bits, and their default values are both 2048.</a:t>
              </a:r>
            </a:p>
          </p:txBody>
        </p:sp>
      </p:grpSp>
      <p:grpSp>
        <p:nvGrpSpPr>
          <p:cNvPr id="11" name="组合 10"/>
          <p:cNvGrpSpPr/>
          <p:nvPr/>
        </p:nvGrpSpPr>
        <p:grpSpPr bwMode="gray">
          <a:xfrm>
            <a:off x="443372" y="4276723"/>
            <a:ext cx="11305716" cy="2093189"/>
            <a:chOff x="443372" y="5058690"/>
            <a:chExt cx="11305716" cy="2093189"/>
          </a:xfrm>
        </p:grpSpPr>
        <p:sp>
          <p:nvSpPr>
            <p:cNvPr id="12" name="矩形 11"/>
            <p:cNvSpPr/>
            <p:nvPr/>
          </p:nvSpPr>
          <p:spPr bwMode="gray">
            <a:xfrm>
              <a:off x="923905" y="5490837"/>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ssh</a:t>
              </a:r>
              <a:r>
                <a:rPr lang="en-US" sz="1600" b="1" dirty="0">
                  <a:latin typeface="Huawei Sans" panose="020C0503030203020204" pitchFamily="34" charset="0"/>
                </a:rPr>
                <a:t> client first-time enable</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bwMode="gray">
            <a:xfrm>
              <a:off x="443372" y="5058690"/>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Enable first authentication on the SSH client.</a:t>
              </a:r>
            </a:p>
          </p:txBody>
        </p:sp>
        <p:sp>
          <p:nvSpPr>
            <p:cNvPr id="14" name="矩形 13"/>
            <p:cNvSpPr/>
            <p:nvPr/>
          </p:nvSpPr>
          <p:spPr bwMode="gray">
            <a:xfrm>
              <a:off x="923905" y="5828440"/>
              <a:ext cx="10825183" cy="1323439"/>
            </a:xfrm>
            <a:prstGeom prst="rect">
              <a:avLst/>
            </a:prstGeom>
          </p:spPr>
          <p:txBody>
            <a:bodyPr wrap="square">
              <a:spAutoFit/>
            </a:bodyPr>
            <a:lstStyle/>
            <a:p>
              <a:pPr fontAlgn="ctr">
                <a:lnSpc>
                  <a:spcPts val="2400"/>
                </a:lnSpc>
              </a:pPr>
              <a:r>
                <a:rPr lang="en-US" sz="1600" dirty="0">
                  <a:latin typeface="Huawei Sans" panose="020C0503030203020204" pitchFamily="34" charset="0"/>
                </a:rPr>
                <a:t>When an SSH client accesses an SSH server for the first time and the public host key of the SSH server is not configured on the SSH client, enable the first authentication function. The SSH client then can access the SSH server and save the public host key on the SSH client. When the SSH client accesses the SSH server next time, the saved public host key is used to authenticate the SSH server.</a:t>
              </a:r>
              <a:endParaRPr lang="en-US" altLang="zh-CN" sz="1600" dirty="0">
                <a:latin typeface="Huawei Sans" panose="020C0503030203020204" pitchFamily="34" charset="0"/>
                <a:cs typeface="Courier New" panose="02070309020205020404" pitchFamily="49" charset="0"/>
              </a:endParaRPr>
            </a:p>
          </p:txBody>
        </p:sp>
      </p:grpSp>
    </p:spTree>
    <p:extLst>
      <p:ext uri="{BB962C8B-B14F-4D97-AF65-F5344CB8AC3E}">
        <p14:creationId xmlns:p14="http://schemas.microsoft.com/office/powerpoint/2010/main" val="3019726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2" name="标题 1"/>
          <p:cNvSpPr>
            <a:spLocks noGrp="1"/>
          </p:cNvSpPr>
          <p:nvPr>
            <p:ph type="ctrTitle" sz="quarter"/>
          </p:nvPr>
        </p:nvSpPr>
        <p:spPr bwMode="gray"/>
        <p:txBody>
          <a:bodyPr/>
          <a:lstStyle/>
          <a:p>
            <a:r>
              <a:rPr lang="en-US" dirty="0">
                <a:latin typeface="Huawei Sans" panose="020C0503030203020204" pitchFamily="34" charset="0"/>
              </a:rPr>
              <a:t>Security Features of Network Devices</a:t>
            </a:r>
            <a:endParaRPr lang="en-US" altLang="zh-CN" dirty="0">
              <a:latin typeface="Huawei Sans" panose="020C0503030203020204" pitchFamily="34" charset="0"/>
            </a:endParaRPr>
          </a:p>
        </p:txBody>
      </p:sp>
      <p:sp>
        <p:nvSpPr>
          <p:cNvPr id="3" name="Text Placeholder 2">
            <a:extLst>
              <a:ext uri="{FF2B5EF4-FFF2-40B4-BE49-F238E27FC236}">
                <a16:creationId xmlns:a16="http://schemas.microsoft.com/office/drawing/2014/main" id="{E0E95214-E256-41A3-BD36-D5431AE91F04}"/>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545411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600" dirty="0">
                <a:latin typeface="Huawei Sans" panose="020C0503030203020204" pitchFamily="34" charset="0"/>
              </a:rPr>
              <a:t>Configure STelnet for secure remote login to R3.</a:t>
            </a:r>
            <a:endParaRPr lang="en-US" altLang="zh-CN" sz="1600" dirty="0">
              <a:latin typeface="Huawei Sans" panose="020C0503030203020204" pitchFamily="34" charset="0"/>
            </a:endParaRPr>
          </a:p>
          <a:p>
            <a:pPr algn="l" fontAlgn="ctr"/>
            <a:r>
              <a:rPr lang="en-US" sz="1600" dirty="0">
                <a:latin typeface="Huawei Sans" panose="020C0503030203020204" pitchFamily="34" charset="0"/>
              </a:rPr>
              <a:t>Configure two login users client001 and client002 on R3. R1 uses client001 to log in to R3 in password authentication mode, and R2 uses client002 to log in to R3 in RSA authentication mode. Configure a security policy to ensure that only users from R1 and R2 can log in to R3.</a:t>
            </a:r>
            <a:endParaRPr lang="en-US" altLang="zh-CN" sz="16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Example</a:t>
            </a:r>
            <a:endParaRPr lang="en-US" altLang="zh-CN" dirty="0">
              <a:latin typeface="Huawei Sans" panose="020C0503030203020204" pitchFamily="34" charset="0"/>
            </a:endParaRPr>
          </a:p>
        </p:txBody>
      </p:sp>
      <p:grpSp>
        <p:nvGrpSpPr>
          <p:cNvPr id="15" name="组合 14"/>
          <p:cNvGrpSpPr/>
          <p:nvPr/>
        </p:nvGrpSpPr>
        <p:grpSpPr bwMode="gray">
          <a:xfrm>
            <a:off x="1079074" y="3100300"/>
            <a:ext cx="4311526" cy="1957735"/>
            <a:chOff x="1079074" y="2878900"/>
            <a:chExt cx="4311526" cy="1957735"/>
          </a:xfrm>
        </p:grpSpPr>
        <p:cxnSp>
          <p:nvCxnSpPr>
            <p:cNvPr id="27" name="直接连接符 26"/>
            <p:cNvCxnSpPr/>
            <p:nvPr/>
          </p:nvCxnSpPr>
          <p:spPr bwMode="gray">
            <a:xfrm>
              <a:off x="1863708" y="3100300"/>
              <a:ext cx="1433460"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31"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36" name="矩形 35"/>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37" name="矩形 36"/>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41" name="直接连接符 40"/>
            <p:cNvCxnSpPr>
              <a:stCxn id="31" idx="3"/>
              <a:endCxn id="4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63" name="矩形 6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64" name="矩形 6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66"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4" name="文本框 13"/>
          <p:cNvSpPr txBox="1"/>
          <p:nvPr/>
        </p:nvSpPr>
        <p:spPr bwMode="gray">
          <a:xfrm>
            <a:off x="5695466" y="2710995"/>
            <a:ext cx="6062586" cy="3711785"/>
          </a:xfrm>
          <a:prstGeom prst="rect">
            <a:avLst/>
          </a:prstGeom>
          <a:noFill/>
        </p:spPr>
        <p:txBody>
          <a:bodyPr wrap="square" rtlCol="0">
            <a:spAutoFit/>
          </a:bodyPr>
          <a:lstStyle/>
          <a:p>
            <a:pPr fontAlgn="ctr">
              <a:lnSpc>
                <a:spcPct val="140000"/>
              </a:lnSpc>
            </a:pPr>
            <a:r>
              <a:rPr lang="en-US" sz="1400" dirty="0">
                <a:latin typeface="Huawei Sans" panose="020C0503030203020204" pitchFamily="34" charset="0"/>
              </a:rPr>
              <a:t>Procedure:</a:t>
            </a:r>
            <a:endParaRPr lang="en-US" altLang="zh-CN" sz="1400" dirty="0">
              <a:latin typeface="Huawei Sans" panose="020C0503030203020204" pitchFamily="34" charset="0"/>
            </a:endParaRPr>
          </a:p>
          <a:p>
            <a:pPr marL="342900" indent="-342900" fontAlgn="ctr">
              <a:lnSpc>
                <a:spcPct val="140000"/>
              </a:lnSpc>
              <a:buFont typeface="+mj-lt"/>
              <a:buAutoNum type="arabicPeriod"/>
            </a:pPr>
            <a:r>
              <a:rPr lang="en-US" sz="1400" dirty="0">
                <a:latin typeface="Huawei Sans" panose="020C0503030203020204" pitchFamily="34" charset="0"/>
              </a:rPr>
              <a:t>Configure the </a:t>
            </a:r>
            <a:r>
              <a:rPr lang="en-US" altLang="zh-CN" sz="1400" dirty="0">
                <a:latin typeface="Huawei Sans" panose="020C0503030203020204" pitchFamily="34" charset="0"/>
              </a:rPr>
              <a:t>SSH server (R3) to g</a:t>
            </a:r>
            <a:r>
              <a:rPr lang="en-US" sz="1400" dirty="0">
                <a:latin typeface="Huawei Sans" panose="020C0503030203020204" pitchFamily="34" charset="0"/>
              </a:rPr>
              <a:t>enerate a local key pair for secure data exchange between the server and clients (R1 and R2).</a:t>
            </a:r>
            <a:endParaRPr lang="en-US" altLang="zh-CN" sz="1400" dirty="0">
              <a:latin typeface="Huawei Sans" panose="020C0503030203020204" pitchFamily="34" charset="0"/>
            </a:endParaRPr>
          </a:p>
          <a:p>
            <a:pPr marL="342900" indent="-342900" fontAlgn="ctr">
              <a:lnSpc>
                <a:spcPct val="140000"/>
              </a:lnSpc>
              <a:buFont typeface="+mj-lt"/>
              <a:buAutoNum type="arabicPeriod"/>
            </a:pPr>
            <a:r>
              <a:rPr lang="en-US" sz="1400" dirty="0">
                <a:latin typeface="Huawei Sans" panose="020C0503030203020204" pitchFamily="34" charset="0"/>
              </a:rPr>
              <a:t>Configure SSH users client001 and client002 on the SSH server.</a:t>
            </a:r>
            <a:endParaRPr lang="en-US" altLang="zh-CN" sz="1400" dirty="0">
              <a:latin typeface="Huawei Sans" panose="020C0503030203020204" pitchFamily="34" charset="0"/>
            </a:endParaRPr>
          </a:p>
          <a:p>
            <a:pPr marL="342900" indent="-342900" fontAlgn="ctr">
              <a:lnSpc>
                <a:spcPct val="140000"/>
              </a:lnSpc>
              <a:buFont typeface="+mj-lt"/>
              <a:buAutoNum type="arabicPeriod"/>
            </a:pPr>
            <a:r>
              <a:rPr lang="en-US" sz="1400" dirty="0">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400" dirty="0">
                <a:latin typeface="Huawei Sans" panose="020C0503030203020204" pitchFamily="34" charset="0"/>
              </a:rPr>
              <a:t>Set the service type of SSH users client001 and client002 to STelnet on the SSH server.</a:t>
            </a:r>
            <a:endParaRPr lang="en-US" altLang="zh-CN" sz="1400" dirty="0">
              <a:latin typeface="Huawei Sans" panose="020C0503030203020204" pitchFamily="34" charset="0"/>
            </a:endParaRPr>
          </a:p>
          <a:p>
            <a:pPr marL="342900" indent="-342900" fontAlgn="ctr">
              <a:lnSpc>
                <a:spcPct val="140000"/>
              </a:lnSpc>
              <a:buFont typeface="+mj-lt"/>
              <a:buAutoNum type="arabicPeriod"/>
            </a:pPr>
            <a:r>
              <a:rPr lang="en-US" sz="1400" dirty="0">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400" dirty="0">
              <a:latin typeface="Huawei Sans" panose="020C0503030203020204" pitchFamily="34" charset="0"/>
            </a:endParaRPr>
          </a:p>
          <a:p>
            <a:pPr marL="342900" indent="-342900" fontAlgn="ctr">
              <a:lnSpc>
                <a:spcPct val="140000"/>
              </a:lnSpc>
              <a:buFont typeface="+mj-lt"/>
              <a:buAutoNum type="arabicPeriod"/>
            </a:pPr>
            <a:r>
              <a:rPr lang="en-US" sz="1400" dirty="0">
                <a:latin typeface="Huawei Sans" panose="020C0503030203020204" pitchFamily="34" charset="0"/>
              </a:rPr>
              <a:t>Log in to the SSH server as users client001 and client002 through STelnet.</a:t>
            </a:r>
          </a:p>
        </p:txBody>
      </p:sp>
    </p:spTree>
    <p:extLst>
      <p:ext uri="{BB962C8B-B14F-4D97-AF65-F5344CB8AC3E}">
        <p14:creationId xmlns:p14="http://schemas.microsoft.com/office/powerpoint/2010/main" val="985411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Commands (1)</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8" name="文本框 17"/>
          <p:cNvSpPr txBox="1"/>
          <p:nvPr/>
        </p:nvSpPr>
        <p:spPr bwMode="gray">
          <a:xfrm>
            <a:off x="6179627" y="2049574"/>
            <a:ext cx="5566286" cy="225292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[R3]</a:t>
            </a:r>
            <a:r>
              <a:rPr lang="en-US" sz="1200" b="1" dirty="0">
                <a:latin typeface="Huawei Sans" panose="020C0503030203020204" pitchFamily="34" charset="0"/>
              </a:rPr>
              <a:t> </a:t>
            </a:r>
            <a:r>
              <a:rPr lang="en-US" sz="1200" b="1" dirty="0" err="1">
                <a:latin typeface="Huawei Sans" panose="020C0503030203020204" pitchFamily="34" charset="0"/>
              </a:rPr>
              <a:t>rsa</a:t>
            </a:r>
            <a:r>
              <a:rPr lang="en-US" sz="1200" b="1" dirty="0">
                <a:latin typeface="Huawei Sans" panose="020C0503030203020204" pitchFamily="34" charset="0"/>
              </a:rPr>
              <a:t> local-key-pair create</a:t>
            </a:r>
          </a:p>
          <a:p>
            <a:pPr fontAlgn="ctr">
              <a:lnSpc>
                <a:spcPct val="130000"/>
              </a:lnSpc>
            </a:pPr>
            <a:r>
              <a:rPr lang="en-US" sz="1200" dirty="0">
                <a:latin typeface="Huawei Sans" panose="020C0503030203020204" pitchFamily="34" charset="0"/>
              </a:rPr>
              <a:t>The key name will be: Host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RSA keys defined for Host already exist. Confirm to replace them? (y/n):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range of public key size is (512 ~ 2048).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NOTES: If the key modulus is less than 2048,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            It will introduce potential security risks.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Input the bits in the modulus[default = 2048]:</a:t>
            </a:r>
            <a:r>
              <a:rPr lang="en-US" sz="1200" b="1" dirty="0">
                <a:latin typeface="Huawei Sans" panose="020C0503030203020204" pitchFamily="34" charset="0"/>
              </a:rPr>
              <a:t>2048</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Generating keys... ......................................................................................+++ ....+++ .......................................++++++++ ..............++++++++</a:t>
            </a:r>
          </a:p>
        </p:txBody>
      </p:sp>
      <p:sp>
        <p:nvSpPr>
          <p:cNvPr id="19" name="文本框 18"/>
          <p:cNvSpPr txBox="1"/>
          <p:nvPr/>
        </p:nvSpPr>
        <p:spPr bwMode="gray">
          <a:xfrm>
            <a:off x="446088" y="3367451"/>
            <a:ext cx="5688012" cy="2720745"/>
          </a:xfrm>
          <a:prstGeom prst="rect">
            <a:avLst/>
          </a:prstGeom>
          <a:noFill/>
        </p:spPr>
        <p:txBody>
          <a:bodyPr wrap="square" rtlCol="0">
            <a:spAutoFit/>
          </a:bodyPr>
          <a:lstStyle/>
          <a:p>
            <a:pPr marL="342900" indent="-342900" fontAlgn="ctr">
              <a:lnSpc>
                <a:spcPct val="140000"/>
              </a:lnSpc>
              <a:buFont typeface="+mj-lt"/>
              <a:buAutoNum type="arabicPeriod"/>
            </a:pPr>
            <a:r>
              <a:rPr lang="en-US" altLang="zh-CN" sz="1200" dirty="0">
                <a:latin typeface="Huawei Sans" panose="020C0503030203020204" pitchFamily="34" charset="0"/>
              </a:rPr>
              <a:t>Configure the SSH server (R3) to generate a local key pair for secure data exchange between the server and clients (R1 and R2).</a:t>
            </a:r>
          </a:p>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Configure SSH users client001 and client002 on the SSH server.</a:t>
            </a:r>
          </a:p>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Set the service type of SSH users client001 and client002 to STelnet on the SSH server.</a:t>
            </a:r>
          </a:p>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Customize an SSH service port number on the SSH server. Then attackers cannot connect to the server through the standard SSH service port, ensuring security.</a:t>
            </a:r>
          </a:p>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Log in to the SSH server as users client001 and client002 through STelnet.</a:t>
            </a:r>
          </a:p>
        </p:txBody>
      </p:sp>
    </p:spTree>
    <p:extLst>
      <p:ext uri="{BB962C8B-B14F-4D97-AF65-F5344CB8AC3E}">
        <p14:creationId xmlns:p14="http://schemas.microsoft.com/office/powerpoint/2010/main" val="31785480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Commands (2)</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7" name="文本框 16"/>
          <p:cNvSpPr txBox="1"/>
          <p:nvPr/>
        </p:nvSpPr>
        <p:spPr bwMode="gray">
          <a:xfrm>
            <a:off x="446088" y="3367451"/>
            <a:ext cx="5688012" cy="2677656"/>
          </a:xfrm>
          <a:prstGeom prst="rect">
            <a:avLst/>
          </a:prstGeom>
          <a:noFill/>
        </p:spPr>
        <p:txBody>
          <a:bodyPr wrap="square" rtlCol="0">
            <a:spAutoFit/>
          </a:bodyPr>
          <a:lstStyle/>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Configure the SSH server (R3) to generate a local key pair for secure data exchange between the server and clients (R1 and R2).</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latin typeface="Huawei Sans" panose="020C0503030203020204" pitchFamily="34" charset="0"/>
              </a:rPr>
              <a:t>Configure SSH users client001 and client002 on the SSH server.</a:t>
            </a:r>
            <a:endParaRPr lang="en-US" altLang="zh-CN" sz="1200" dirty="0">
              <a:latin typeface="Huawei Sans" panose="020C0503030203020204" pitchFamily="34" charset="0"/>
            </a:endParaRPr>
          </a:p>
          <a:p>
            <a:pPr marL="342900" indent="-342900" fontAlgn="ctr">
              <a:lnSpc>
                <a:spcPct val="140000"/>
              </a:lnSpc>
              <a:buFont typeface="+mj-lt"/>
              <a:buAutoNum type="arabicPeriod"/>
            </a:pPr>
            <a:r>
              <a:rPr lang="en-US" sz="1200" dirty="0">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200" dirty="0">
                <a:latin typeface="Huawei Sans" panose="020C0503030203020204" pitchFamily="34" charset="0"/>
              </a:rPr>
              <a:t>Set the service type of SSH users client001 and client002 to STelnet on the SSH server.</a:t>
            </a:r>
            <a:endParaRPr lang="en-US" altLang="zh-CN" sz="1200" dirty="0">
              <a:latin typeface="Huawei Sans" panose="020C0503030203020204" pitchFamily="34" charset="0"/>
            </a:endParaRPr>
          </a:p>
          <a:p>
            <a:pPr marL="342900" indent="-342900" fontAlgn="ctr">
              <a:lnSpc>
                <a:spcPct val="140000"/>
              </a:lnSpc>
              <a:buFont typeface="+mj-lt"/>
              <a:buAutoNum type="arabicPeriod"/>
            </a:pPr>
            <a:r>
              <a:rPr lang="en-US" sz="1200" dirty="0">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200" dirty="0">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Log in to the SSH server as users client001 and client002 through STelnet.</a:t>
            </a:r>
          </a:p>
        </p:txBody>
      </p:sp>
      <p:sp>
        <p:nvSpPr>
          <p:cNvPr id="19" name="文本框 18"/>
          <p:cNvSpPr txBox="1"/>
          <p:nvPr/>
        </p:nvSpPr>
        <p:spPr bwMode="gray">
          <a:xfrm>
            <a:off x="6167438" y="4370081"/>
            <a:ext cx="5563841" cy="332399"/>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stelnet</a:t>
            </a:r>
            <a:r>
              <a:rPr lang="en-US" sz="1200" b="1" dirty="0">
                <a:latin typeface="Huawei Sans" panose="020C0503030203020204" pitchFamily="34" charset="0"/>
              </a:rPr>
              <a:t> server enable</a:t>
            </a:r>
          </a:p>
        </p:txBody>
      </p:sp>
      <p:sp>
        <p:nvSpPr>
          <p:cNvPr id="22" name="文本框 21"/>
          <p:cNvSpPr txBox="1"/>
          <p:nvPr/>
        </p:nvSpPr>
        <p:spPr bwMode="gray">
          <a:xfrm>
            <a:off x="6167438" y="5972987"/>
            <a:ext cx="5563841" cy="332399"/>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ssh</a:t>
            </a:r>
            <a:r>
              <a:rPr lang="en-US" sz="1200" b="1" dirty="0">
                <a:latin typeface="Huawei Sans" panose="020C0503030203020204" pitchFamily="34" charset="0"/>
              </a:rPr>
              <a:t> server port 1025</a:t>
            </a:r>
            <a:endParaRPr lang="en-US" altLang="zh-CN" sz="1200" dirty="0">
              <a:latin typeface="Huawei Sans" panose="020C0503030203020204" pitchFamily="34" charset="0"/>
            </a:endParaRPr>
          </a:p>
        </p:txBody>
      </p:sp>
      <p:sp>
        <p:nvSpPr>
          <p:cNvPr id="23" name="文本框 22"/>
          <p:cNvSpPr txBox="1"/>
          <p:nvPr/>
        </p:nvSpPr>
        <p:spPr bwMode="gray">
          <a:xfrm>
            <a:off x="6167438" y="1288003"/>
            <a:ext cx="5563841" cy="2973122"/>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[R3] </a:t>
            </a:r>
            <a:r>
              <a:rPr lang="en-US" sz="1200" b="1" dirty="0">
                <a:latin typeface="Huawei Sans" panose="020C0503030203020204" pitchFamily="34" charset="0"/>
              </a:rPr>
              <a:t>user-interface </a:t>
            </a:r>
            <a:r>
              <a:rPr lang="en-US" sz="1200" b="1" dirty="0" err="1">
                <a:latin typeface="Huawei Sans" panose="020C0503030203020204" pitchFamily="34" charset="0"/>
              </a:rPr>
              <a:t>vty</a:t>
            </a:r>
            <a:r>
              <a:rPr lang="en-US" sz="1200" b="1" dirty="0">
                <a:latin typeface="Huawei Sans" panose="020C0503030203020204" pitchFamily="34" charset="0"/>
              </a:rPr>
              <a:t> 0 4</a:t>
            </a:r>
          </a:p>
          <a:p>
            <a:pPr fontAlgn="ctr">
              <a:lnSpc>
                <a:spcPct val="130000"/>
              </a:lnSpc>
            </a:pPr>
            <a:r>
              <a:rPr lang="en-US" sz="1200" dirty="0">
                <a:latin typeface="Huawei Sans" panose="020C0503030203020204" pitchFamily="34" charset="0"/>
              </a:rPr>
              <a:t>[R3-ui-vty0-4] </a:t>
            </a:r>
            <a:r>
              <a:rPr lang="en-US" sz="1200" b="1" dirty="0">
                <a:latin typeface="Huawei Sans" panose="020C0503030203020204" pitchFamily="34" charset="0"/>
              </a:rPr>
              <a:t>authentication-mode </a:t>
            </a:r>
            <a:r>
              <a:rPr lang="en-US" sz="1200" b="1" dirty="0" err="1">
                <a:latin typeface="Huawei Sans" panose="020C0503030203020204" pitchFamily="34" charset="0"/>
              </a:rPr>
              <a:t>aaa</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[R3-ui-vty0-4] </a:t>
            </a:r>
            <a:r>
              <a:rPr lang="en-US" sz="1200" b="1" dirty="0">
                <a:latin typeface="Huawei Sans" panose="020C0503030203020204" pitchFamily="34" charset="0"/>
              </a:rPr>
              <a:t>protocol inbound </a:t>
            </a:r>
            <a:r>
              <a:rPr lang="en-US" sz="1200" b="1" dirty="0" err="1">
                <a:latin typeface="Huawei Sans" panose="020C0503030203020204" pitchFamily="34" charset="0"/>
              </a:rPr>
              <a:t>ssh</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[R3-ui-vty0-4] </a:t>
            </a:r>
            <a:r>
              <a:rPr lang="en-US" sz="1200" b="1" dirty="0">
                <a:latin typeface="Huawei Sans" panose="020C0503030203020204" pitchFamily="34" charset="0"/>
              </a:rPr>
              <a:t>quit</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aaa</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client001 password irreversible-cipher Huawei@123</a:t>
            </a: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client001 privilege level 3</a:t>
            </a: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client002 password irreversible-cipher Huawei@123</a:t>
            </a: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client002 privilege level 3</a:t>
            </a: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quit</a:t>
            </a:r>
          </a:p>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ssh</a:t>
            </a:r>
            <a:r>
              <a:rPr lang="en-US" sz="1200" b="1" dirty="0">
                <a:latin typeface="Huawei Sans" panose="020C0503030203020204" pitchFamily="34" charset="0"/>
              </a:rPr>
              <a:t> user client001 authentication-type password</a:t>
            </a:r>
          </a:p>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ssh</a:t>
            </a:r>
            <a:r>
              <a:rPr lang="en-US" sz="1200" b="1" dirty="0">
                <a:latin typeface="Huawei Sans" panose="020C0503030203020204" pitchFamily="34" charset="0"/>
              </a:rPr>
              <a:t> user client002 authentication-type </a:t>
            </a:r>
            <a:r>
              <a:rPr lang="en-US" sz="1200" b="1" dirty="0" err="1">
                <a:latin typeface="Huawei Sans" panose="020C0503030203020204" pitchFamily="34" charset="0"/>
              </a:rPr>
              <a:t>rsa</a:t>
            </a:r>
            <a:endParaRPr lang="en-US" altLang="zh-CN" sz="1200" b="1" dirty="0">
              <a:latin typeface="Huawei Sans" panose="020C0503030203020204" pitchFamily="34" charset="0"/>
            </a:endParaRPr>
          </a:p>
        </p:txBody>
      </p:sp>
      <p:sp>
        <p:nvSpPr>
          <p:cNvPr id="24" name="文本框 23"/>
          <p:cNvSpPr txBox="1"/>
          <p:nvPr/>
        </p:nvSpPr>
        <p:spPr bwMode="gray">
          <a:xfrm>
            <a:off x="6167438" y="4811436"/>
            <a:ext cx="5563841" cy="1052596"/>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aaa</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client001 service-type </a:t>
            </a:r>
            <a:r>
              <a:rPr lang="en-US" sz="1200" b="1" dirty="0" err="1">
                <a:latin typeface="Huawei Sans" panose="020C0503030203020204" pitchFamily="34" charset="0"/>
              </a:rPr>
              <a:t>ssh</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local-user client002 service-type </a:t>
            </a:r>
            <a:r>
              <a:rPr lang="en-US" sz="1200" b="1" dirty="0" err="1">
                <a:latin typeface="Huawei Sans" panose="020C0503030203020204" pitchFamily="34" charset="0"/>
              </a:rPr>
              <a:t>ssh</a:t>
            </a:r>
            <a:endParaRPr lang="en-US" altLang="zh-CN" sz="1200" b="1" dirty="0">
              <a:latin typeface="Huawei Sans" panose="020C0503030203020204" pitchFamily="34" charset="0"/>
            </a:endParaRPr>
          </a:p>
          <a:p>
            <a:pPr fontAlgn="ctr">
              <a:lnSpc>
                <a:spcPct val="130000"/>
              </a:lnSpc>
            </a:pPr>
            <a:r>
              <a:rPr lang="en-US" sz="1200" dirty="0">
                <a:latin typeface="Huawei Sans" panose="020C0503030203020204" pitchFamily="34" charset="0"/>
              </a:rPr>
              <a:t>[R3-aaa] </a:t>
            </a:r>
            <a:r>
              <a:rPr lang="en-US" sz="1200" b="1" dirty="0">
                <a:latin typeface="Huawei Sans" panose="020C0503030203020204" pitchFamily="34" charset="0"/>
              </a:rPr>
              <a:t>quit</a:t>
            </a:r>
          </a:p>
        </p:txBody>
      </p:sp>
    </p:spTree>
    <p:extLst>
      <p:ext uri="{BB962C8B-B14F-4D97-AF65-F5344CB8AC3E}">
        <p14:creationId xmlns:p14="http://schemas.microsoft.com/office/powerpoint/2010/main" val="4836305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Commands (3)</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7" name="文本框 16"/>
          <p:cNvSpPr txBox="1"/>
          <p:nvPr/>
        </p:nvSpPr>
        <p:spPr bwMode="gray">
          <a:xfrm>
            <a:off x="446087" y="3367451"/>
            <a:ext cx="5678487" cy="2677656"/>
          </a:xfrm>
          <a:prstGeom prst="rect">
            <a:avLst/>
          </a:prstGeom>
          <a:noFill/>
        </p:spPr>
        <p:txBody>
          <a:bodyPr wrap="square" rtlCol="0">
            <a:spAutoFit/>
          </a:bodyPr>
          <a:lstStyle/>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Configure the SSH server (R3) to generate a local key pair </a:t>
            </a:r>
            <a:r>
              <a:rPr lang="en-US" sz="1200" dirty="0">
                <a:solidFill>
                  <a:schemeClr val="bg1">
                    <a:lumMod val="50000"/>
                  </a:schemeClr>
                </a:solidFill>
                <a:latin typeface="Huawei Sans" panose="020C0503030203020204" pitchFamily="34" charset="0"/>
              </a:rPr>
              <a:t>for secure data exchange between the server and clients (R1 and R2).</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Configure SSH users client001 and client002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Set the service type of SSH users client001 and client002 to STelnet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Log in to the SSH server as users client001 and client002 through STelnet.</a:t>
            </a:r>
          </a:p>
        </p:txBody>
      </p:sp>
      <p:sp>
        <p:nvSpPr>
          <p:cNvPr id="23" name="文本框 22"/>
          <p:cNvSpPr txBox="1"/>
          <p:nvPr/>
        </p:nvSpPr>
        <p:spPr bwMode="gray">
          <a:xfrm>
            <a:off x="6167438" y="2497694"/>
            <a:ext cx="5589397" cy="2733056"/>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Generate a local key pair on R2.</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[R2]</a:t>
            </a:r>
            <a:r>
              <a:rPr lang="en-US" sz="1200" b="1" dirty="0">
                <a:latin typeface="Huawei Sans" panose="020C0503030203020204" pitchFamily="34" charset="0"/>
              </a:rPr>
              <a:t> </a:t>
            </a:r>
            <a:r>
              <a:rPr lang="en-US" sz="1200" b="1" dirty="0" err="1">
                <a:latin typeface="Huawei Sans" panose="020C0503030203020204" pitchFamily="34" charset="0"/>
              </a:rPr>
              <a:t>rsa</a:t>
            </a:r>
            <a:r>
              <a:rPr lang="en-US" sz="1200" b="1" dirty="0">
                <a:latin typeface="Huawei Sans" panose="020C0503030203020204" pitchFamily="34" charset="0"/>
              </a:rPr>
              <a:t> local-key-pair create</a:t>
            </a:r>
          </a:p>
          <a:p>
            <a:pPr fontAlgn="ctr">
              <a:lnSpc>
                <a:spcPct val="130000"/>
              </a:lnSpc>
            </a:pPr>
            <a:r>
              <a:rPr lang="en-US" sz="1200" dirty="0">
                <a:latin typeface="Huawei Sans" panose="020C0503030203020204" pitchFamily="34" charset="0"/>
              </a:rPr>
              <a:t>The key name will be: Host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RSA keys defined for Host already exist.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Confirm to replace them? (y/n):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range of public key size is (512 ~ 2048).</a:t>
            </a:r>
          </a:p>
          <a:p>
            <a:pPr fontAlgn="ctr">
              <a:lnSpc>
                <a:spcPct val="130000"/>
              </a:lnSpc>
            </a:pPr>
            <a:r>
              <a:rPr lang="en-US" sz="1200" dirty="0">
                <a:latin typeface="Huawei Sans" panose="020C0503030203020204" pitchFamily="34" charset="0"/>
              </a:rPr>
              <a:t>NOTES: If the key modulus is less than 2048,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             It will introduce potential security risks.</a:t>
            </a:r>
          </a:p>
          <a:p>
            <a:pPr fontAlgn="ctr">
              <a:lnSpc>
                <a:spcPct val="130000"/>
              </a:lnSpc>
            </a:pPr>
            <a:r>
              <a:rPr lang="en-US" sz="1200" dirty="0">
                <a:latin typeface="Huawei Sans" panose="020C0503030203020204" pitchFamily="34" charset="0"/>
              </a:rPr>
              <a:t>Input the bits in the modulus[default = 2048]:</a:t>
            </a:r>
            <a:r>
              <a:rPr lang="en-US" sz="1200" b="1" dirty="0">
                <a:latin typeface="Huawei Sans" panose="020C0503030203020204" pitchFamily="34" charset="0"/>
              </a:rPr>
              <a:t>2048</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Generating keys... ......................................................................................</a:t>
            </a:r>
          </a:p>
          <a:p>
            <a:pPr fontAlgn="ctr">
              <a:lnSpc>
                <a:spcPct val="130000"/>
              </a:lnSpc>
            </a:pPr>
            <a:r>
              <a:rPr lang="en-US" sz="1200" dirty="0">
                <a:latin typeface="Huawei Sans" panose="020C0503030203020204" pitchFamily="34" charset="0"/>
              </a:rPr>
              <a:t>+++ ....+++ .......................................++++++++ ..............++++++++</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1103030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Commands (4)</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7" name="文本框 16"/>
          <p:cNvSpPr txBox="1"/>
          <p:nvPr/>
        </p:nvSpPr>
        <p:spPr bwMode="gray">
          <a:xfrm>
            <a:off x="446088" y="3367451"/>
            <a:ext cx="5688012" cy="2677656"/>
          </a:xfrm>
          <a:prstGeom prst="rect">
            <a:avLst/>
          </a:prstGeom>
          <a:noFill/>
        </p:spPr>
        <p:txBody>
          <a:bodyPr wrap="square" rtlCol="0">
            <a:spAutoFit/>
          </a:bodyPr>
          <a:lstStyle/>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Configure the SSH server (R3) to generate a local key pair </a:t>
            </a:r>
            <a:r>
              <a:rPr lang="en-US" sz="1200" dirty="0">
                <a:solidFill>
                  <a:schemeClr val="bg1">
                    <a:lumMod val="50000"/>
                  </a:schemeClr>
                </a:solidFill>
                <a:latin typeface="Huawei Sans" panose="020C0503030203020204" pitchFamily="34" charset="0"/>
              </a:rPr>
              <a:t>for secure data exchange between the server and clients (R1 and R2).</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Configure SSH users client001 and client002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Set the service type of SSH users client001 and client002 to STelnet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Log in to the SSH server as users client001 and client002 through STelnet.</a:t>
            </a:r>
          </a:p>
        </p:txBody>
      </p:sp>
      <p:sp>
        <p:nvSpPr>
          <p:cNvPr id="23" name="文本框 22"/>
          <p:cNvSpPr txBox="1"/>
          <p:nvPr/>
        </p:nvSpPr>
        <p:spPr bwMode="gray">
          <a:xfrm>
            <a:off x="6172200" y="1260293"/>
            <a:ext cx="5559079" cy="5133713"/>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Display the public key in the RSA key pair generated by R2.</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[R2] </a:t>
            </a:r>
            <a:r>
              <a:rPr lang="en-US" sz="1200" b="1" dirty="0">
                <a:latin typeface="Huawei Sans" panose="020C0503030203020204" pitchFamily="34" charset="0"/>
              </a:rPr>
              <a:t>display </a:t>
            </a:r>
            <a:r>
              <a:rPr lang="en-US" sz="1200" b="1" dirty="0" err="1">
                <a:latin typeface="Huawei Sans" panose="020C0503030203020204" pitchFamily="34" charset="0"/>
              </a:rPr>
              <a:t>rsa</a:t>
            </a:r>
            <a:r>
              <a:rPr lang="en-US" sz="1200" b="1" dirty="0">
                <a:latin typeface="Huawei Sans" panose="020C0503030203020204" pitchFamily="34" charset="0"/>
              </a:rPr>
              <a:t> local-key-pair public</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Key code: </a:t>
            </a:r>
            <a:r>
              <a:rPr lang="en-US" sz="1200" b="1" dirty="0">
                <a:latin typeface="Huawei Sans" panose="020C0503030203020204" pitchFamily="34" charset="0"/>
              </a:rPr>
              <a:t>30820109 02820100 CB0E88EC A1C2CFEA F97126F9 36919C08 0455127B A3A48594 69517096 35626F55 E4FAF0EB FDA2B9E9 5E417B2B E09F38B0 D26FCA73 FE2E3FC4 DFBEC8CF 4ED0C909 E8D975E6 FFC73C81 D13FE71E 759DC805 B0F0E877 4FC9288E BE1E197C 2A7186B0 B56F5573 3A5EA588 29C63E3B 20D56233 8E63278D F941734F 6B359C69 BBAE5A52 EB842179 04B4204D 5DB31D72 97F0C085 DA771F66 0AAADC28 D264CEB9 5BADA92C CDE9F116 D6D99C48 CEBA3A1D 868B053A 32941D85 CCAA9796 A4B55760 0A8108ED DB45DA12 F61634C9 59431600 341FEDEF 5379D565 A8D1953D DEA018A2 72F99FFC 63DE04BF 2A6219BD DF13D705 27D63DEF 83D556BC 5B44D983 8D5EA126 C1EB71CB 0203 010001</a:t>
            </a:r>
          </a:p>
          <a:p>
            <a:pPr fontAlgn="ctr">
              <a:lnSpc>
                <a:spcPct val="130000"/>
              </a:lnSpc>
            </a:pPr>
            <a:r>
              <a:rPr lang="en-US" sz="1200" dirty="0">
                <a:latin typeface="Huawei Sans" panose="020C0503030203020204" pitchFamily="34" charset="0"/>
              </a:rPr>
              <a:t> =====================================================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Time of Key pair created: 2012-08-06 17:17:44+00:00 Key name: Server Key type: RSA encryption Key =====================================================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Key code: 3067 0260 DF8AFF3C 28213B94 2292852E E98657EE 11DE5AF4 8A176878 CDD4BD31 55E05735 3080F367 A83A9034 47D534CA 81250C1D 35401DC3 464E9E5F A50202CF A7AD09CD AC3F531C A763F0A0 4C8E51B9 18755400 76AF4A78 225C92C3 01FE0DFF 06908363 0203 010001 </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18470545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SSH Configuration Commands (5)</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7" name="文本框 16"/>
          <p:cNvSpPr txBox="1"/>
          <p:nvPr/>
        </p:nvSpPr>
        <p:spPr bwMode="gray">
          <a:xfrm>
            <a:off x="446088" y="3367451"/>
            <a:ext cx="5688012" cy="2677656"/>
          </a:xfrm>
          <a:prstGeom prst="rect">
            <a:avLst/>
          </a:prstGeom>
          <a:noFill/>
        </p:spPr>
        <p:txBody>
          <a:bodyPr wrap="square" rtlCol="0">
            <a:spAutoFit/>
          </a:bodyPr>
          <a:lstStyle/>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Configure the SSH server (R3) to generate a local key pair </a:t>
            </a:r>
            <a:r>
              <a:rPr lang="en-US" sz="1200" dirty="0">
                <a:solidFill>
                  <a:schemeClr val="bg1">
                    <a:lumMod val="50000"/>
                  </a:schemeClr>
                </a:solidFill>
                <a:latin typeface="Huawei Sans" panose="020C0503030203020204" pitchFamily="34" charset="0"/>
              </a:rPr>
              <a:t>for secure data exchange between the server and clients (R1 and R2).</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Configure SSH users client001 and client002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Set the service type of SSH users client001 and client002 to STelnet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Log in to the SSH server as users client001 and client002 through STelnet.</a:t>
            </a:r>
          </a:p>
        </p:txBody>
      </p:sp>
      <p:sp>
        <p:nvSpPr>
          <p:cNvPr id="23" name="文本框 22"/>
          <p:cNvSpPr txBox="1"/>
          <p:nvPr/>
        </p:nvSpPr>
        <p:spPr bwMode="gray">
          <a:xfrm>
            <a:off x="6167438" y="1260293"/>
            <a:ext cx="5563841" cy="2733056"/>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Copy the RSA public key (the information in bold in the </a:t>
            </a:r>
            <a:r>
              <a:rPr lang="en-US" sz="1200" b="1" dirty="0">
                <a:latin typeface="Huawei Sans" panose="020C0503030203020204" pitchFamily="34" charset="0"/>
              </a:rPr>
              <a:t>display</a:t>
            </a:r>
            <a:r>
              <a:rPr lang="en-US" sz="1200" dirty="0">
                <a:latin typeface="Huawei Sans" panose="020C0503030203020204" pitchFamily="34" charset="0"/>
              </a:rPr>
              <a:t> command output in the previous slide) generated on R2 to the server.</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rsa</a:t>
            </a:r>
            <a:r>
              <a:rPr lang="en-US" sz="1200" b="1" dirty="0">
                <a:latin typeface="Huawei Sans" panose="020C0503030203020204" pitchFamily="34" charset="0"/>
              </a:rPr>
              <a:t> peer-public-key rsakey001</a:t>
            </a:r>
          </a:p>
          <a:p>
            <a:pPr fontAlgn="ctr">
              <a:lnSpc>
                <a:spcPct val="130000"/>
              </a:lnSpc>
            </a:pPr>
            <a:r>
              <a:rPr lang="en-US" sz="1200" dirty="0">
                <a:latin typeface="Huawei Sans" panose="020C0503030203020204" pitchFamily="34" charset="0"/>
              </a:rPr>
              <a:t>[R3-rsa-public-key] </a:t>
            </a:r>
            <a:r>
              <a:rPr lang="en-US" sz="1200" b="1" dirty="0">
                <a:latin typeface="Huawei Sans" panose="020C0503030203020204" pitchFamily="34" charset="0"/>
              </a:rPr>
              <a:t>public-key-code begin</a:t>
            </a:r>
          </a:p>
          <a:p>
            <a:pPr fontAlgn="ctr">
              <a:lnSpc>
                <a:spcPct val="130000"/>
              </a:lnSpc>
            </a:pPr>
            <a:r>
              <a:rPr lang="en-US" sz="1200" dirty="0">
                <a:latin typeface="Huawei Sans" panose="020C0503030203020204" pitchFamily="34" charset="0"/>
              </a:rPr>
              <a:t>[R3-rsa-key-code] </a:t>
            </a:r>
            <a:r>
              <a:rPr lang="en-US" sz="1200" b="1" dirty="0">
                <a:latin typeface="Huawei Sans" panose="020C0503030203020204" pitchFamily="34" charset="0"/>
              </a:rPr>
              <a:t>30820109</a:t>
            </a:r>
          </a:p>
          <a:p>
            <a:pPr fontAlgn="ctr">
              <a:lnSpc>
                <a:spcPct val="130000"/>
              </a:lnSpc>
            </a:pPr>
            <a:r>
              <a:rPr lang="en-US" sz="1200" dirty="0">
                <a:latin typeface="Huawei Sans" panose="020C0503030203020204" pitchFamily="34" charset="0"/>
              </a:rPr>
              <a:t>[R3-rsa-key-code] </a:t>
            </a:r>
            <a:r>
              <a:rPr lang="en-US" sz="1200" b="1" dirty="0">
                <a:latin typeface="Huawei Sans" panose="020C0503030203020204" pitchFamily="34" charset="0"/>
              </a:rPr>
              <a:t>02820100</a:t>
            </a:r>
          </a:p>
          <a:p>
            <a:pPr fontAlgn="ctr">
              <a:lnSpc>
                <a:spcPct val="130000"/>
              </a:lnSpc>
            </a:pPr>
            <a:r>
              <a:rPr lang="en-US" sz="1200" dirty="0">
                <a:latin typeface="Huawei Sans" panose="020C0503030203020204" pitchFamily="34" charset="0"/>
              </a:rPr>
              <a:t>[R3-rsa-key-code] </a:t>
            </a:r>
            <a:r>
              <a:rPr lang="en-US" sz="1200" b="1" dirty="0">
                <a:latin typeface="Huawei Sans" panose="020C0503030203020204" pitchFamily="34" charset="0"/>
              </a:rPr>
              <a:t>CB0E88EC A1C2CFEA F97126F9 36919C08 0455127B</a:t>
            </a:r>
          </a:p>
          <a:p>
            <a:pPr fontAlgn="ctr">
              <a:lnSpc>
                <a:spcPct val="130000"/>
              </a:lnSpc>
            </a:pPr>
            <a:r>
              <a:rPr lang="en-US" sz="1200" dirty="0">
                <a:latin typeface="Huawei Sans" panose="020C0503030203020204" pitchFamily="34" charset="0"/>
              </a:rPr>
              <a:t>[R3-rsa-key-code] ...... </a:t>
            </a:r>
          </a:p>
          <a:p>
            <a:pPr fontAlgn="ctr">
              <a:lnSpc>
                <a:spcPct val="130000"/>
              </a:lnSpc>
            </a:pPr>
            <a:r>
              <a:rPr lang="en-US" sz="1200" dirty="0">
                <a:latin typeface="Huawei Sans" panose="020C0503030203020204" pitchFamily="34" charset="0"/>
              </a:rPr>
              <a:t>[R3-rsa-key-code] </a:t>
            </a:r>
            <a:r>
              <a:rPr lang="en-US" sz="1200" b="1" dirty="0">
                <a:latin typeface="Huawei Sans" panose="020C0503030203020204" pitchFamily="34" charset="0"/>
              </a:rPr>
              <a:t>010001</a:t>
            </a:r>
          </a:p>
          <a:p>
            <a:pPr fontAlgn="ctr">
              <a:lnSpc>
                <a:spcPct val="130000"/>
              </a:lnSpc>
            </a:pPr>
            <a:r>
              <a:rPr lang="en-US" sz="1200" dirty="0">
                <a:latin typeface="Huawei Sans" panose="020C0503030203020204" pitchFamily="34" charset="0"/>
              </a:rPr>
              <a:t>[R3-rsa-key-code] </a:t>
            </a:r>
            <a:r>
              <a:rPr lang="en-US" sz="1200" b="1" dirty="0">
                <a:latin typeface="Huawei Sans" panose="020C0503030203020204" pitchFamily="34" charset="0"/>
              </a:rPr>
              <a:t>public-key-code end</a:t>
            </a:r>
          </a:p>
          <a:p>
            <a:pPr fontAlgn="ctr">
              <a:lnSpc>
                <a:spcPct val="130000"/>
              </a:lnSpc>
            </a:pPr>
            <a:r>
              <a:rPr lang="en-US" sz="1200" dirty="0">
                <a:latin typeface="Huawei Sans" panose="020C0503030203020204" pitchFamily="34" charset="0"/>
              </a:rPr>
              <a:t>[R3-rsa-public-key] </a:t>
            </a:r>
            <a:r>
              <a:rPr lang="en-US" sz="1200" b="1" dirty="0">
                <a:latin typeface="Huawei Sans" panose="020C0503030203020204" pitchFamily="34" charset="0"/>
              </a:rPr>
              <a:t>peer-public-key end</a:t>
            </a:r>
          </a:p>
        </p:txBody>
      </p:sp>
      <p:sp>
        <p:nvSpPr>
          <p:cNvPr id="18" name="文本框 17"/>
          <p:cNvSpPr txBox="1"/>
          <p:nvPr/>
        </p:nvSpPr>
        <p:spPr bwMode="gray">
          <a:xfrm>
            <a:off x="6182072" y="4770912"/>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Bind the RSA public key of R2 to client002 on R3.</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[R3] </a:t>
            </a:r>
            <a:r>
              <a:rPr lang="en-US" sz="1200" b="1" dirty="0" err="1">
                <a:latin typeface="Huawei Sans" panose="020C0503030203020204" pitchFamily="34" charset="0"/>
              </a:rPr>
              <a:t>ssh</a:t>
            </a:r>
            <a:r>
              <a:rPr lang="en-US" sz="1200" b="1" dirty="0">
                <a:latin typeface="Huawei Sans" panose="020C0503030203020204" pitchFamily="34" charset="0"/>
              </a:rPr>
              <a:t> user client002 assign </a:t>
            </a:r>
            <a:r>
              <a:rPr lang="en-US" sz="1200" b="1" dirty="0" err="1">
                <a:latin typeface="Huawei Sans" panose="020C0503030203020204" pitchFamily="34" charset="0"/>
              </a:rPr>
              <a:t>rsa</a:t>
            </a:r>
            <a:r>
              <a:rPr lang="en-US" sz="1200" b="1" dirty="0">
                <a:latin typeface="Huawei Sans" panose="020C0503030203020204" pitchFamily="34" charset="0"/>
              </a:rPr>
              <a:t>-key rsakey001</a:t>
            </a:r>
          </a:p>
        </p:txBody>
      </p:sp>
    </p:spTree>
    <p:extLst>
      <p:ext uri="{BB962C8B-B14F-4D97-AF65-F5344CB8AC3E}">
        <p14:creationId xmlns:p14="http://schemas.microsoft.com/office/powerpoint/2010/main" val="538583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Verifying the SSH Configuration</a:t>
            </a:r>
            <a:endParaRPr lang="en-US" altLang="zh-CN" dirty="0">
              <a:latin typeface="Huawei Sans" panose="020C0503030203020204" pitchFamily="34" charset="0"/>
            </a:endParaRPr>
          </a:p>
        </p:txBody>
      </p:sp>
      <p:grpSp>
        <p:nvGrpSpPr>
          <p:cNvPr id="4" name="组合 3"/>
          <p:cNvGrpSpPr/>
          <p:nvPr/>
        </p:nvGrpSpPr>
        <p:grpSpPr bwMode="gray">
          <a:xfrm>
            <a:off x="712677" y="1288003"/>
            <a:ext cx="4311526" cy="1957735"/>
            <a:chOff x="1079074" y="2878900"/>
            <a:chExt cx="4311526" cy="1957735"/>
          </a:xfrm>
        </p:grpSpPr>
        <p:cxnSp>
          <p:nvCxnSpPr>
            <p:cNvPr id="5" name="直接连接符 4"/>
            <p:cNvCxnSpPr>
              <a:stCxn id="16" idx="3"/>
            </p:cNvCxnSpPr>
            <p:nvPr/>
          </p:nvCxnSpPr>
          <p:spPr bwMode="gray">
            <a:xfrm>
              <a:off x="1840193" y="310030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7" idx="1"/>
            </p:cNvCxnSpPr>
            <p:nvPr/>
          </p:nvCxnSpPr>
          <p:spPr bwMode="gray">
            <a:xfrm>
              <a:off x="1840085" y="409920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通用交换机.png"/>
            <p:cNvPicPr>
              <a:picLocks noChangeAspect="1"/>
            </p:cNvPicPr>
            <p:nvPr/>
          </p:nvPicPr>
          <p:blipFill>
            <a:blip r:embed="rId3" cstate="print"/>
            <a:stretch>
              <a:fillRect/>
            </a:stretch>
          </p:blipFill>
          <p:spPr bwMode="gray">
            <a:xfrm>
              <a:off x="3187321" y="3896616"/>
              <a:ext cx="540000" cy="441818"/>
            </a:xfrm>
            <a:prstGeom prst="rect">
              <a:avLst/>
            </a:prstGeom>
          </p:spPr>
        </p:pic>
        <p:sp>
          <p:nvSpPr>
            <p:cNvPr id="8" name="矩形 7"/>
            <p:cNvSpPr/>
            <p:nvPr/>
          </p:nvSpPr>
          <p:spPr bwMode="gray">
            <a:xfrm>
              <a:off x="1102697" y="3293391"/>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p>
            <a:p>
              <a:pPr algn="ctr" eaLnBrk="1" fontAlgn="ctr" hangingPunct="1">
                <a:defRPr/>
              </a:pPr>
              <a:r>
                <a:rPr lang="en-US" sz="1200" dirty="0">
                  <a:latin typeface="Huawei Sans" panose="020C0503030203020204" pitchFamily="34" charset="0"/>
                </a:rPr>
                <a:t>192.168.1.2</a:t>
              </a:r>
              <a:endParaRPr lang="en-US" altLang="zh-CN" sz="1200" dirty="0">
                <a:latin typeface="Huawei Sans" panose="020C0503030203020204" pitchFamily="34" charset="0"/>
              </a:endParaRPr>
            </a:p>
          </p:txBody>
        </p:sp>
        <p:sp>
          <p:nvSpPr>
            <p:cNvPr id="9" name="矩形 8"/>
            <p:cNvSpPr/>
            <p:nvPr/>
          </p:nvSpPr>
          <p:spPr bwMode="gray">
            <a:xfrm>
              <a:off x="1079074" y="4374970"/>
              <a:ext cx="982961" cy="461665"/>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p>
            <a:p>
              <a:pPr algn="ctr" eaLnBrk="1" fontAlgn="ctr" hangingPunct="1">
                <a:defRPr/>
              </a:pPr>
              <a:r>
                <a:rPr lang="en-US" sz="1200" dirty="0">
                  <a:latin typeface="Huawei Sans" panose="020C0503030203020204" pitchFamily="34" charset="0"/>
                </a:rPr>
                <a:t>192.168.1.3</a:t>
              </a:r>
              <a:endParaRPr lang="en-US" altLang="zh-CN" sz="1200" dirty="0">
                <a:latin typeface="Huawei Sans" panose="020C0503030203020204" pitchFamily="34" charset="0"/>
              </a:endParaRPr>
            </a:p>
          </p:txBody>
        </p: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50600" y="3895634"/>
              <a:ext cx="540000" cy="442800"/>
            </a:xfrm>
            <a:prstGeom prst="rect">
              <a:avLst/>
            </a:prstGeom>
          </p:spPr>
        </p:pic>
        <p:cxnSp>
          <p:nvCxnSpPr>
            <p:cNvPr id="11" name="直接连接符 10"/>
            <p:cNvCxnSpPr>
              <a:stCxn id="7" idx="3"/>
              <a:endCxn id="10" idx="1"/>
            </p:cNvCxnSpPr>
            <p:nvPr/>
          </p:nvCxnSpPr>
          <p:spPr bwMode="gray">
            <a:xfrm flipV="1">
              <a:off x="3727321" y="411703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930491" y="411421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13" name="矩形 12"/>
            <p:cNvSpPr/>
            <p:nvPr/>
          </p:nvSpPr>
          <p:spPr bwMode="gray">
            <a:xfrm>
              <a:off x="4925641" y="428988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R3</a:t>
              </a:r>
              <a:endParaRPr lang="en-US" altLang="zh-CN" sz="1200" dirty="0">
                <a:latin typeface="Huawei Sans" panose="020C0503030203020204" pitchFamily="34" charset="0"/>
              </a:endParaRPr>
            </a:p>
          </p:txBody>
        </p:sp>
        <p:sp>
          <p:nvSpPr>
            <p:cNvPr id="14" name="矩形 13"/>
            <p:cNvSpPr/>
            <p:nvPr/>
          </p:nvSpPr>
          <p:spPr bwMode="gray">
            <a:xfrm>
              <a:off x="3212069" y="4289889"/>
              <a:ext cx="502062"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SW1</a:t>
              </a:r>
              <a:endParaRPr lang="en-US" altLang="zh-CN" sz="1200" dirty="0">
                <a:latin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3895634"/>
              <a:ext cx="540000" cy="442800"/>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0193" y="2878900"/>
              <a:ext cx="540000" cy="442800"/>
            </a:xfrm>
            <a:prstGeom prst="rect">
              <a:avLst/>
            </a:prstGeom>
          </p:spPr>
        </p:pic>
      </p:grpSp>
      <p:sp>
        <p:nvSpPr>
          <p:cNvPr id="17" name="文本框 16"/>
          <p:cNvSpPr txBox="1"/>
          <p:nvPr/>
        </p:nvSpPr>
        <p:spPr bwMode="gray">
          <a:xfrm>
            <a:off x="446088" y="3367451"/>
            <a:ext cx="5675312" cy="2677656"/>
          </a:xfrm>
          <a:prstGeom prst="rect">
            <a:avLst/>
          </a:prstGeom>
          <a:noFill/>
        </p:spPr>
        <p:txBody>
          <a:bodyPr wrap="square" rtlCol="0">
            <a:spAutoFit/>
          </a:bodyPr>
          <a:lstStyle/>
          <a:p>
            <a:pPr marL="342900" indent="-342900" fontAlgn="ctr">
              <a:lnSpc>
                <a:spcPct val="140000"/>
              </a:lnSpc>
              <a:buFont typeface="+mj-lt"/>
              <a:buAutoNum type="arabicPeriod"/>
            </a:pPr>
            <a:r>
              <a:rPr lang="en-US" altLang="zh-CN" sz="1200" dirty="0">
                <a:solidFill>
                  <a:schemeClr val="bg1">
                    <a:lumMod val="50000"/>
                  </a:schemeClr>
                </a:solidFill>
                <a:latin typeface="Huawei Sans" panose="020C0503030203020204" pitchFamily="34" charset="0"/>
              </a:rPr>
              <a:t>Configure the SSH server (R3) to generate a local key pair </a:t>
            </a:r>
            <a:r>
              <a:rPr lang="en-US" sz="1200" dirty="0">
                <a:solidFill>
                  <a:schemeClr val="bg1">
                    <a:lumMod val="50000"/>
                  </a:schemeClr>
                </a:solidFill>
                <a:latin typeface="Huawei Sans" panose="020C0503030203020204" pitchFamily="34" charset="0"/>
              </a:rPr>
              <a:t>for secure data exchange between the server and clients (R1 and R2).</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Configure SSH users client001 and client002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Enable the STelnet server function on the SSH server.</a:t>
            </a: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Set the service type of SSH users client001 and client002 to STelnet on the SSH server.</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solidFill>
                  <a:schemeClr val="bg1">
                    <a:lumMod val="50000"/>
                  </a:schemeClr>
                </a:solidFill>
                <a:latin typeface="Huawei Sans" panose="020C0503030203020204" pitchFamily="34" charset="0"/>
              </a:rPr>
              <a:t>Customize an SSH service port number on the SSH server. Then attackers cannot connect to the server through the standard SSH service port, ensuring security.</a:t>
            </a:r>
            <a:endParaRPr lang="en-US" altLang="zh-CN" sz="1200" dirty="0">
              <a:solidFill>
                <a:schemeClr val="bg1">
                  <a:lumMod val="50000"/>
                </a:schemeClr>
              </a:solidFill>
              <a:latin typeface="Huawei Sans" panose="020C0503030203020204" pitchFamily="34" charset="0"/>
            </a:endParaRPr>
          </a:p>
          <a:p>
            <a:pPr marL="342900" indent="-342900" fontAlgn="ctr">
              <a:lnSpc>
                <a:spcPct val="140000"/>
              </a:lnSpc>
              <a:buFont typeface="+mj-lt"/>
              <a:buAutoNum type="arabicPeriod"/>
            </a:pPr>
            <a:r>
              <a:rPr lang="en-US" sz="1200" dirty="0">
                <a:latin typeface="Huawei Sans" panose="020C0503030203020204" pitchFamily="34" charset="0"/>
              </a:rPr>
              <a:t>Log in to the SSH server as users client001 and client002 through STelnet.</a:t>
            </a:r>
          </a:p>
        </p:txBody>
      </p:sp>
      <p:sp>
        <p:nvSpPr>
          <p:cNvPr id="19" name="文本框 18"/>
          <p:cNvSpPr txBox="1"/>
          <p:nvPr/>
        </p:nvSpPr>
        <p:spPr bwMode="gray">
          <a:xfrm>
            <a:off x="6167438" y="4181425"/>
            <a:ext cx="5581643" cy="2012859"/>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[R2] </a:t>
            </a:r>
            <a:r>
              <a:rPr lang="en-US" sz="1200" b="1" dirty="0" err="1">
                <a:latin typeface="Huawei Sans" panose="020C0503030203020204" pitchFamily="34" charset="0"/>
              </a:rPr>
              <a:t>ssh</a:t>
            </a:r>
            <a:r>
              <a:rPr lang="en-US" sz="1200" b="1" dirty="0">
                <a:latin typeface="Huawei Sans" panose="020C0503030203020204" pitchFamily="34" charset="0"/>
              </a:rPr>
              <a:t> client first-time enable</a:t>
            </a:r>
          </a:p>
          <a:p>
            <a:pPr fontAlgn="ctr">
              <a:lnSpc>
                <a:spcPct val="130000"/>
              </a:lnSpc>
            </a:pPr>
            <a:r>
              <a:rPr lang="en-US" sz="1200" dirty="0">
                <a:latin typeface="Huawei Sans" panose="020C0503030203020204" pitchFamily="34" charset="0"/>
              </a:rPr>
              <a:t>[R2] </a:t>
            </a:r>
            <a:r>
              <a:rPr lang="en-US" sz="1200" b="1" dirty="0" err="1">
                <a:latin typeface="Huawei Sans" panose="020C0503030203020204" pitchFamily="34" charset="0"/>
              </a:rPr>
              <a:t>stelnet</a:t>
            </a:r>
            <a:r>
              <a:rPr lang="en-US" sz="1200" b="1" dirty="0">
                <a:latin typeface="Huawei Sans" panose="020C0503030203020204" pitchFamily="34" charset="0"/>
              </a:rPr>
              <a:t> 192.168.1.1 1025</a:t>
            </a:r>
          </a:p>
          <a:p>
            <a:pPr fontAlgn="ctr">
              <a:lnSpc>
                <a:spcPct val="130000"/>
              </a:lnSpc>
            </a:pPr>
            <a:r>
              <a:rPr lang="en-US" sz="1200" dirty="0">
                <a:latin typeface="Huawei Sans" panose="020C0503030203020204" pitchFamily="34" charset="0"/>
              </a:rPr>
              <a:t>Please input the username:</a:t>
            </a:r>
            <a:r>
              <a:rPr lang="en-US" sz="1200" b="1" dirty="0">
                <a:latin typeface="Huawei Sans" panose="020C0503030203020204" pitchFamily="34" charset="0"/>
              </a:rPr>
              <a:t>client002</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Trying 192.168.1.1 ... Press CTRL+K to abort Connected to 192.168.1.1 ...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server is not authenticated. Continue to access it?(y/n)[n]: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Save the server's public key?(y/n)[n]: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server's public key will be saved with the name 192.168.1.1. Please wait...</a:t>
            </a:r>
          </a:p>
          <a:p>
            <a:pPr fontAlgn="ctr">
              <a:lnSpc>
                <a:spcPct val="130000"/>
              </a:lnSpc>
            </a:pPr>
            <a:r>
              <a:rPr lang="en-US" sz="1200" dirty="0">
                <a:latin typeface="Huawei Sans" panose="020C0503030203020204" pitchFamily="34" charset="0"/>
              </a:rPr>
              <a:t>&lt;R3&gt;                                                             # The login is successful.</a:t>
            </a:r>
            <a:endParaRPr lang="en-US" altLang="zh-CN" sz="1200" b="1" dirty="0">
              <a:latin typeface="Huawei Sans" panose="020C0503030203020204" pitchFamily="34" charset="0"/>
            </a:endParaRPr>
          </a:p>
        </p:txBody>
      </p:sp>
      <p:sp>
        <p:nvSpPr>
          <p:cNvPr id="23" name="文本框 22"/>
          <p:cNvSpPr txBox="1"/>
          <p:nvPr/>
        </p:nvSpPr>
        <p:spPr bwMode="gray">
          <a:xfrm>
            <a:off x="6167438" y="1288003"/>
            <a:ext cx="5581643" cy="2773067"/>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ssh</a:t>
            </a:r>
            <a:r>
              <a:rPr lang="en-US" sz="1200" b="1" dirty="0">
                <a:latin typeface="Huawei Sans" panose="020C0503030203020204" pitchFamily="34" charset="0"/>
              </a:rPr>
              <a:t> client first-time enable</a:t>
            </a:r>
          </a:p>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stelnet</a:t>
            </a:r>
            <a:r>
              <a:rPr lang="en-US" sz="1200" b="1" dirty="0">
                <a:latin typeface="Huawei Sans" panose="020C0503030203020204" pitchFamily="34" charset="0"/>
              </a:rPr>
              <a:t> 192.168.1.1 1025</a:t>
            </a:r>
          </a:p>
          <a:p>
            <a:pPr fontAlgn="ctr">
              <a:lnSpc>
                <a:spcPct val="130000"/>
              </a:lnSpc>
            </a:pPr>
            <a:r>
              <a:rPr lang="en-US" sz="1200" dirty="0">
                <a:latin typeface="Huawei Sans" panose="020C0503030203020204" pitchFamily="34" charset="0"/>
              </a:rPr>
              <a:t>Please input the username:</a:t>
            </a:r>
            <a:r>
              <a:rPr lang="en-US" sz="1200" b="1" dirty="0">
                <a:latin typeface="Huawei Sans" panose="020C0503030203020204" pitchFamily="34" charset="0"/>
              </a:rPr>
              <a:t>client001</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Trying 192.168.1.1 ...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Press CTRL+K to abort</a:t>
            </a:r>
          </a:p>
          <a:p>
            <a:pPr fontAlgn="ctr">
              <a:lnSpc>
                <a:spcPct val="130000"/>
              </a:lnSpc>
            </a:pPr>
            <a:r>
              <a:rPr lang="en-US" sz="1200" dirty="0">
                <a:latin typeface="Huawei Sans" panose="020C0503030203020204" pitchFamily="34" charset="0"/>
              </a:rPr>
              <a:t>Connected to 192.168.1.1 ...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server is not authenticated. Continue to access it?(y/n)[n]: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Save the server's public key?(y/n)[n]:</a:t>
            </a:r>
            <a:r>
              <a:rPr lang="en-US" sz="1200" b="1" dirty="0">
                <a:latin typeface="Huawei Sans" panose="020C0503030203020204" pitchFamily="34" charset="0"/>
              </a:rPr>
              <a: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The server's public key will be saved with the name 192.168.1.1. Please wait... Enter password:</a:t>
            </a:r>
          </a:p>
          <a:p>
            <a:pPr fontAlgn="ctr">
              <a:lnSpc>
                <a:spcPct val="130000"/>
              </a:lnSpc>
            </a:pPr>
            <a:r>
              <a:rPr lang="en-US" sz="1200" dirty="0">
                <a:latin typeface="Huawei Sans" panose="020C0503030203020204" pitchFamily="34" charset="0"/>
              </a:rPr>
              <a:t>&lt;R3&gt;                                                             # The login is successful.</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81363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Common Security Hardening Policies</a:t>
            </a:r>
            <a:endParaRPr lang="en-US" altLang="zh-CN" dirty="0">
              <a:solidFill>
                <a:schemeClr val="bg1">
                  <a:lumMod val="50000"/>
                </a:schemeClr>
              </a:solidFill>
              <a:latin typeface="Huawei Sans" panose="020C0503030203020204" pitchFamily="34" charset="0"/>
            </a:endParaRPr>
          </a:p>
          <a:p>
            <a:pPr fontAlgn="ctr"/>
            <a:r>
              <a:rPr lang="en-US" b="1" dirty="0">
                <a:latin typeface="Huawei Sans" panose="020C0503030203020204" pitchFamily="34" charset="0"/>
              </a:rPr>
              <a:t>Examples for Security Hardening Policy Deployment</a:t>
            </a:r>
          </a:p>
          <a:p>
            <a:pPr marL="809625" lvl="1" indent="-333375" fontAlgn="ctr"/>
            <a:r>
              <a:rPr lang="en-US" dirty="0">
                <a:solidFill>
                  <a:schemeClr val="bg1">
                    <a:lumMod val="50000"/>
                  </a:schemeClr>
                </a:solidFill>
              </a:rPr>
              <a:t>STelnet Configuration</a:t>
            </a:r>
            <a:endParaRPr lang="en-US" altLang="zh-CN" dirty="0">
              <a:solidFill>
                <a:schemeClr val="bg1">
                  <a:lumMod val="50000"/>
                </a:schemeClr>
              </a:solidFill>
            </a:endParaRPr>
          </a:p>
          <a:p>
            <a:pPr marL="809625" lvl="1" indent="-333375" fontAlgn="ctr"/>
            <a:r>
              <a:rPr lang="en-US" b="1" dirty="0">
                <a:latin typeface="Huawei Sans" panose="020C0503030203020204" pitchFamily="34" charset="0"/>
              </a:rPr>
              <a:t>Local Attack Defense Configuration</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250683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799" y="410400"/>
            <a:ext cx="10465655" cy="640800"/>
          </a:xfrm>
        </p:spPr>
        <p:txBody>
          <a:bodyPr anchor="ctr"/>
          <a:lstStyle/>
          <a:p>
            <a:pPr fontAlgn="ctr"/>
            <a:r>
              <a:rPr lang="en-US" sz="3200" dirty="0">
                <a:latin typeface="Huawei Sans" panose="020C0503030203020204" pitchFamily="34" charset="0"/>
              </a:rPr>
              <a:t>Basic Configuration of Local Attack Defense (1)</a:t>
            </a:r>
            <a:endParaRPr lang="en-US" altLang="zh-CN" sz="3200" dirty="0">
              <a:latin typeface="Huawei Sans" panose="020C0503030203020204" pitchFamily="34" charset="0"/>
            </a:endParaRPr>
          </a:p>
        </p:txBody>
      </p:sp>
      <p:grpSp>
        <p:nvGrpSpPr>
          <p:cNvPr id="4" name="组合 3"/>
          <p:cNvGrpSpPr/>
          <p:nvPr/>
        </p:nvGrpSpPr>
        <p:grpSpPr bwMode="gray">
          <a:xfrm>
            <a:off x="443372" y="1304764"/>
            <a:ext cx="11277161" cy="770701"/>
            <a:chOff x="443372" y="1365312"/>
            <a:chExt cx="11277161" cy="770701"/>
          </a:xfrm>
        </p:grpSpPr>
        <p:sp>
          <p:nvSpPr>
            <p:cNvPr id="5" name="矩形 4"/>
            <p:cNvSpPr/>
            <p:nvPr/>
          </p:nvSpPr>
          <p:spPr bwMode="gray">
            <a:xfrm>
              <a:off x="895350" y="1797459"/>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cpu</a:t>
              </a:r>
              <a:r>
                <a:rPr lang="en-US" sz="1600" b="1" dirty="0">
                  <a:latin typeface="Huawei Sans" panose="020C0503030203020204" pitchFamily="34" charset="0"/>
                </a:rPr>
                <a:t>-defend policy</a:t>
              </a:r>
              <a:r>
                <a:rPr lang="en-US" sz="1600" dirty="0">
                  <a:latin typeface="Huawei Sans" panose="020C0503030203020204" pitchFamily="34" charset="0"/>
                </a:rPr>
                <a:t> </a:t>
              </a:r>
              <a:r>
                <a:rPr lang="en-US" sz="1600" i="1" dirty="0">
                  <a:latin typeface="Huawei Sans" panose="020C0503030203020204" pitchFamily="34" charset="0"/>
                </a:rPr>
                <a:t>policy-name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43372"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an attack defense policy and enter the attack defense policy view.</a:t>
              </a:r>
              <a:endParaRPr lang="en-US" altLang="zh-CN" sz="1600" dirty="0">
                <a:latin typeface="Huawei Sans" panose="020C0503030203020204" pitchFamily="34" charset="0"/>
                <a:cs typeface="Courier New" panose="02070309020205020404" pitchFamily="49" charset="0"/>
              </a:endParaRPr>
            </a:p>
          </p:txBody>
        </p:sp>
      </p:grpSp>
      <p:grpSp>
        <p:nvGrpSpPr>
          <p:cNvPr id="8" name="组合 7"/>
          <p:cNvGrpSpPr/>
          <p:nvPr/>
        </p:nvGrpSpPr>
        <p:grpSpPr bwMode="gray">
          <a:xfrm>
            <a:off x="443372" y="2147962"/>
            <a:ext cx="11286666" cy="1727557"/>
            <a:chOff x="443372" y="2636912"/>
            <a:chExt cx="11286666" cy="1727557"/>
          </a:xfrm>
        </p:grpSpPr>
        <p:sp>
          <p:nvSpPr>
            <p:cNvPr id="9" name="矩形 8"/>
            <p:cNvSpPr/>
            <p:nvPr/>
          </p:nvSpPr>
          <p:spPr bwMode="gray">
            <a:xfrm>
              <a:off x="904855" y="3021434"/>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blacklist</a:t>
              </a:r>
              <a:r>
                <a:rPr lang="en-US" sz="1600" dirty="0">
                  <a:latin typeface="Huawei Sans" panose="020C0503030203020204" pitchFamily="34" charset="0"/>
                </a:rPr>
                <a:t> </a:t>
              </a:r>
              <a:r>
                <a:rPr lang="en-US" sz="1600" i="1" dirty="0">
                  <a:latin typeface="Huawei Sans" panose="020C0503030203020204" pitchFamily="34" charset="0"/>
                </a:rPr>
                <a:t>blacklist-id</a:t>
              </a:r>
              <a:r>
                <a:rPr lang="en-US" sz="1600" dirty="0">
                  <a:latin typeface="Huawei Sans" panose="020C0503030203020204" pitchFamily="34" charset="0"/>
                </a:rPr>
                <a:t> </a:t>
              </a:r>
              <a:r>
                <a:rPr lang="en-US" sz="1600" b="1" dirty="0" err="1">
                  <a:latin typeface="Huawei Sans" panose="020C0503030203020204" pitchFamily="34" charset="0"/>
                </a:rPr>
                <a:t>acl</a:t>
              </a:r>
              <a:r>
                <a:rPr lang="en-US" sz="1600" dirty="0">
                  <a:latin typeface="Huawei Sans" panose="020C0503030203020204" pitchFamily="34" charset="0"/>
                </a:rPr>
                <a:t> </a:t>
              </a:r>
              <a:r>
                <a:rPr lang="en-US" sz="1600" i="1" dirty="0" err="1">
                  <a:latin typeface="Huawei Sans" panose="020C0503030203020204" pitchFamily="34" charset="0"/>
                </a:rPr>
                <a:t>acl</a:t>
              </a:r>
              <a:r>
                <a:rPr lang="en-US" sz="1600" i="1" dirty="0">
                  <a:latin typeface="Huawei Sans" panose="020C0503030203020204" pitchFamily="34" charset="0"/>
                </a:rPr>
                <a:t>-number</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bwMode="gray">
            <a:xfrm>
              <a:off x="443372" y="2636912"/>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a blacklist.</a:t>
              </a:r>
            </a:p>
          </p:txBody>
        </p:sp>
        <p:sp>
          <p:nvSpPr>
            <p:cNvPr id="11" name="矩形 10"/>
            <p:cNvSpPr/>
            <p:nvPr/>
          </p:nvSpPr>
          <p:spPr bwMode="gray">
            <a:xfrm>
              <a:off x="904855" y="3348806"/>
              <a:ext cx="10825183" cy="1015663"/>
            </a:xfrm>
            <a:prstGeom prst="rect">
              <a:avLst/>
            </a:prstGeom>
          </p:spPr>
          <p:txBody>
            <a:bodyPr wrap="square">
              <a:spAutoFit/>
            </a:bodyPr>
            <a:lstStyle/>
            <a:p>
              <a:pPr fontAlgn="ctr">
                <a:lnSpc>
                  <a:spcPts val="2400"/>
                </a:lnSpc>
              </a:pPr>
              <a:r>
                <a:rPr lang="en-US" sz="1600" dirty="0">
                  <a:latin typeface="Huawei Sans" panose="020C0503030203020204" pitchFamily="34" charset="0"/>
                </a:rPr>
                <a:t>If multiple blacklists need to be configured in an attack defense policy, Layer 2 ACLs and basic ACLs, Layer 2 ACLs and advanced ACLs, or all the three types of ACLs cannot be used together in the blacklist group of the attack defense policy.</a:t>
              </a:r>
              <a:endParaRPr lang="en-US" altLang="zh-CN" sz="1600" dirty="0">
                <a:latin typeface="Huawei Sans" panose="020C0503030203020204" pitchFamily="34" charset="0"/>
                <a:cs typeface="Courier New" panose="02070309020205020404" pitchFamily="49" charset="0"/>
              </a:endParaRPr>
            </a:p>
          </p:txBody>
        </p:sp>
      </p:grpSp>
      <p:grpSp>
        <p:nvGrpSpPr>
          <p:cNvPr id="12" name="组合 11"/>
          <p:cNvGrpSpPr/>
          <p:nvPr/>
        </p:nvGrpSpPr>
        <p:grpSpPr bwMode="gray">
          <a:xfrm>
            <a:off x="443372" y="3883850"/>
            <a:ext cx="11305716" cy="2485346"/>
            <a:chOff x="443372" y="4583224"/>
            <a:chExt cx="11305716" cy="2485346"/>
          </a:xfrm>
        </p:grpSpPr>
        <p:sp>
          <p:nvSpPr>
            <p:cNvPr id="13" name="矩形 12"/>
            <p:cNvSpPr/>
            <p:nvPr/>
          </p:nvSpPr>
          <p:spPr bwMode="gray">
            <a:xfrm>
              <a:off x="923905" y="4977271"/>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packet-type</a:t>
              </a:r>
              <a:r>
                <a:rPr lang="en-US" sz="1600" dirty="0">
                  <a:latin typeface="Huawei Sans" panose="020C0503030203020204" pitchFamily="34" charset="0"/>
                </a:rPr>
                <a:t> </a:t>
              </a:r>
              <a:r>
                <a:rPr lang="en-US" sz="1600" i="1" dirty="0" err="1">
                  <a:latin typeface="Huawei Sans" panose="020C0503030203020204" pitchFamily="34" charset="0"/>
                </a:rPr>
                <a:t>packet-type</a:t>
              </a:r>
              <a:r>
                <a:rPr lang="en-US" sz="1600" dirty="0">
                  <a:latin typeface="Huawei Sans" panose="020C0503030203020204" pitchFamily="34" charset="0"/>
                </a:rPr>
                <a:t> </a:t>
              </a:r>
              <a:r>
                <a:rPr lang="en-US" sz="1600" b="1" dirty="0">
                  <a:latin typeface="Huawei Sans" panose="020C0503030203020204" pitchFamily="34" charset="0"/>
                </a:rPr>
                <a:t>rate-limit</a:t>
              </a:r>
              <a:r>
                <a:rPr lang="en-US" sz="1600" dirty="0">
                  <a:latin typeface="Huawei Sans" panose="020C0503030203020204" pitchFamily="34" charset="0"/>
                </a:rPr>
                <a:t> </a:t>
              </a:r>
              <a:r>
                <a:rPr lang="en-US" sz="1600" i="1" dirty="0">
                  <a:latin typeface="Huawei Sans" panose="020C0503030203020204" pitchFamily="34" charset="0"/>
                </a:rPr>
                <a:t>rate-value</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443372" y="4583224"/>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the rate limit for packets sent to the CPU.</a:t>
              </a:r>
            </a:p>
          </p:txBody>
        </p:sp>
        <p:sp>
          <p:nvSpPr>
            <p:cNvPr id="15" name="矩形 14"/>
            <p:cNvSpPr/>
            <p:nvPr/>
          </p:nvSpPr>
          <p:spPr bwMode="gray">
            <a:xfrm>
              <a:off x="923904" y="5304480"/>
              <a:ext cx="10825183" cy="1015663"/>
            </a:xfrm>
            <a:prstGeom prst="rect">
              <a:avLst/>
            </a:prstGeom>
          </p:spPr>
          <p:txBody>
            <a:bodyPr wrap="square">
              <a:spAutoFit/>
            </a:bodyPr>
            <a:lstStyle/>
            <a:p>
              <a:pPr fontAlgn="ctr">
                <a:lnSpc>
                  <a:spcPts val="2400"/>
                </a:lnSpc>
              </a:pPr>
              <a:r>
                <a:rPr lang="en-US" sz="1600" dirty="0">
                  <a:latin typeface="Huawei Sans" panose="020C0503030203020204" pitchFamily="34" charset="0"/>
                </a:rPr>
                <a:t>If a device receives attack packets or a large number of normal packets of a protocol type destined for the CPU, you can rate-limit the packets of this protocol type within a small range to reduce the impact on CPU's processing of normal services.</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bwMode="gray">
            <a:xfrm>
              <a:off x="923905" y="6730016"/>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packet-type</a:t>
              </a:r>
              <a:r>
                <a:rPr lang="en-US" sz="1600" dirty="0">
                  <a:latin typeface="Huawei Sans" panose="020C0503030203020204" pitchFamily="34" charset="0"/>
                </a:rPr>
                <a:t> </a:t>
              </a:r>
              <a:r>
                <a:rPr lang="en-US" sz="1600" i="1" dirty="0" err="1">
                  <a:latin typeface="Huawei Sans" panose="020C0503030203020204" pitchFamily="34" charset="0"/>
                </a:rPr>
                <a:t>packet-type</a:t>
              </a:r>
              <a:r>
                <a:rPr lang="en-US" sz="1600" dirty="0">
                  <a:latin typeface="Huawei Sans" panose="020C0503030203020204" pitchFamily="34" charset="0"/>
                </a:rPr>
                <a:t> </a:t>
              </a:r>
              <a:r>
                <a:rPr lang="en-US" sz="1600" b="1" dirty="0">
                  <a:latin typeface="Huawei Sans" panose="020C0503030203020204" pitchFamily="34" charset="0"/>
                </a:rPr>
                <a:t>priority</a:t>
              </a:r>
              <a:r>
                <a:rPr lang="en-US" sz="1600" dirty="0">
                  <a:latin typeface="Huawei Sans" panose="020C0503030203020204" pitchFamily="34" charset="0"/>
                </a:rPr>
                <a:t> </a:t>
              </a:r>
              <a:r>
                <a:rPr lang="en-US" sz="1600" i="1" dirty="0">
                  <a:latin typeface="Huawei Sans" panose="020C0503030203020204" pitchFamily="34" charset="0"/>
                </a:rPr>
                <a:t>priority-level</a:t>
              </a:r>
              <a:endParaRPr lang="en-US" altLang="zh-CN" sz="1600" dirty="0">
                <a:latin typeface="Huawei Sans" panose="020C0503030203020204" pitchFamily="34" charset="0"/>
                <a:cs typeface="Courier New" panose="02070309020205020404" pitchFamily="49" charset="0"/>
              </a:endParaRPr>
            </a:p>
          </p:txBody>
        </p:sp>
        <p:sp>
          <p:nvSpPr>
            <p:cNvPr id="17" name="矩形 16"/>
            <p:cNvSpPr/>
            <p:nvPr/>
          </p:nvSpPr>
          <p:spPr bwMode="gray">
            <a:xfrm>
              <a:off x="443372" y="6297869"/>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Configure the priority for packets of a specified protocol type sent to the CPU.</a:t>
              </a:r>
            </a:p>
          </p:txBody>
        </p:sp>
      </p:grpSp>
    </p:spTree>
    <p:extLst>
      <p:ext uri="{BB962C8B-B14F-4D97-AF65-F5344CB8AC3E}">
        <p14:creationId xmlns:p14="http://schemas.microsoft.com/office/powerpoint/2010/main" val="1013213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Basic Configuration of Local Attack Defense (2)</a:t>
            </a:r>
            <a:endParaRPr lang="en-US" altLang="zh-CN" sz="3200" dirty="0">
              <a:latin typeface="Huawei Sans" panose="020C0503030203020204" pitchFamily="34" charset="0"/>
            </a:endParaRPr>
          </a:p>
        </p:txBody>
      </p:sp>
      <p:sp>
        <p:nvSpPr>
          <p:cNvPr id="6" name="矩形 5"/>
          <p:cNvSpPr/>
          <p:nvPr/>
        </p:nvSpPr>
        <p:spPr bwMode="gray">
          <a:xfrm>
            <a:off x="443372" y="1304764"/>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active link protection.</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bwMode="gray">
          <a:xfrm>
            <a:off x="895350" y="1699874"/>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err="1">
                <a:latin typeface="Huawei Sans" panose="020C0503030203020204" pitchFamily="34" charset="0"/>
              </a:rPr>
              <a:t>cpu</a:t>
            </a:r>
            <a:r>
              <a:rPr lang="en-US" sz="1600" b="1" dirty="0">
                <a:latin typeface="Huawei Sans" panose="020C0503030203020204" pitchFamily="34" charset="0"/>
              </a:rPr>
              <a:t>-defend application-apperceive</a:t>
            </a:r>
            <a:r>
              <a:rPr lang="en-US" sz="1600" dirty="0">
                <a:latin typeface="Huawei Sans" panose="020C0503030203020204" pitchFamily="34" charset="0"/>
              </a:rPr>
              <a:t> [ </a:t>
            </a:r>
            <a:r>
              <a:rPr lang="en-US" sz="1600" b="1" dirty="0" err="1">
                <a:latin typeface="Huawei Sans" panose="020C0503030203020204" pitchFamily="34" charset="0"/>
              </a:rPr>
              <a:t>ssh</a:t>
            </a:r>
            <a:r>
              <a:rPr lang="en-US" sz="1600" dirty="0">
                <a:latin typeface="Huawei Sans" panose="020C0503030203020204" pitchFamily="34" charset="0"/>
              </a:rPr>
              <a:t> | </a:t>
            </a:r>
            <a:r>
              <a:rPr lang="en-US" sz="1600" b="1" dirty="0">
                <a:latin typeface="Huawei Sans" panose="020C0503030203020204" pitchFamily="34" charset="0"/>
              </a:rPr>
              <a:t>telnet</a:t>
            </a:r>
            <a:r>
              <a:rPr lang="en-US" sz="1600" dirty="0">
                <a:latin typeface="Huawei Sans" panose="020C0503030203020204" pitchFamily="34" charset="0"/>
              </a:rPr>
              <a:t> |  </a:t>
            </a:r>
            <a:r>
              <a:rPr lang="en-US" sz="1600" b="1" dirty="0" err="1">
                <a:latin typeface="Huawei Sans" panose="020C0503030203020204" pitchFamily="34" charset="0"/>
              </a:rPr>
              <a:t>bgp</a:t>
            </a:r>
            <a:r>
              <a:rPr lang="en-US" sz="1600" dirty="0">
                <a:latin typeface="Huawei Sans" panose="020C0503030203020204" pitchFamily="34" charset="0"/>
              </a:rPr>
              <a:t> | </a:t>
            </a:r>
            <a:r>
              <a:rPr lang="en-US" sz="1600" b="1" dirty="0">
                <a:latin typeface="Huawei Sans" panose="020C0503030203020204" pitchFamily="34" charset="0"/>
              </a:rPr>
              <a:t>ftp</a:t>
            </a:r>
            <a:r>
              <a:rPr lang="en-US" sz="1600" dirty="0">
                <a:latin typeface="Huawei Sans" panose="020C0503030203020204" pitchFamily="34" charset="0"/>
              </a:rPr>
              <a:t> | </a:t>
            </a:r>
            <a:r>
              <a:rPr lang="en-US" sz="1600" b="1" dirty="0">
                <a:latin typeface="Huawei Sans" panose="020C0503030203020204" pitchFamily="34" charset="0"/>
              </a:rPr>
              <a:t>http</a:t>
            </a:r>
            <a:r>
              <a:rPr lang="en-US" sz="1600" dirty="0">
                <a:latin typeface="Huawei Sans" panose="020C0503030203020204" pitchFamily="34" charset="0"/>
              </a:rPr>
              <a:t> ] </a:t>
            </a:r>
            <a:r>
              <a:rPr lang="en-US" sz="1600" b="1" dirty="0">
                <a:latin typeface="Huawei Sans" panose="020C0503030203020204" pitchFamily="34" charset="0"/>
              </a:rPr>
              <a:t>enable</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bwMode="gray">
          <a:xfrm>
            <a:off x="895350" y="2084233"/>
            <a:ext cx="10825183" cy="400110"/>
          </a:xfrm>
          <a:prstGeom prst="rect">
            <a:avLst/>
          </a:prstGeom>
        </p:spPr>
        <p:txBody>
          <a:bodyPr wrap="square">
            <a:spAutoFit/>
          </a:bodyPr>
          <a:lstStyle/>
          <a:p>
            <a:pPr fontAlgn="ctr">
              <a:lnSpc>
                <a:spcPts val="2400"/>
              </a:lnSpc>
            </a:pPr>
            <a:r>
              <a:rPr lang="en-US" sz="1600" dirty="0">
                <a:latin typeface="Huawei Sans" panose="020C0503030203020204" pitchFamily="34" charset="0"/>
              </a:rPr>
              <a:t>By default, active link protection is enabled for SSH, Telnet, SSHv6, Telnetv6, FTP, BGP, and HTTP.</a:t>
            </a:r>
          </a:p>
        </p:txBody>
      </p:sp>
      <p:sp>
        <p:nvSpPr>
          <p:cNvPr id="13" name="矩形 12"/>
          <p:cNvSpPr/>
          <p:nvPr/>
        </p:nvSpPr>
        <p:spPr bwMode="gray">
          <a:xfrm>
            <a:off x="904855" y="3150557"/>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auto-defend enable</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443372" y="2718410"/>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Enable attack source tracing.</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bwMode="gray">
          <a:xfrm>
            <a:off x="904855" y="4014851"/>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auto-defend threshold</a:t>
            </a:r>
            <a:r>
              <a:rPr lang="en-US" sz="1600" dirty="0">
                <a:latin typeface="Huawei Sans" panose="020C0503030203020204" pitchFamily="34" charset="0"/>
              </a:rPr>
              <a:t> </a:t>
            </a:r>
            <a:r>
              <a:rPr lang="en-US" sz="1600" i="1" dirty="0" err="1">
                <a:latin typeface="Huawei Sans" panose="020C0503030203020204" pitchFamily="34" charset="0"/>
              </a:rPr>
              <a:t>threshold</a:t>
            </a:r>
            <a:endParaRPr lang="en-US" altLang="zh-CN" sz="1600" dirty="0">
              <a:latin typeface="Huawei Sans" panose="020C0503030203020204" pitchFamily="34" charset="0"/>
              <a:cs typeface="Courier New" panose="02070309020205020404" pitchFamily="49" charset="0"/>
            </a:endParaRPr>
          </a:p>
        </p:txBody>
      </p:sp>
      <p:sp>
        <p:nvSpPr>
          <p:cNvPr id="17" name="矩形 16"/>
          <p:cNvSpPr/>
          <p:nvPr/>
        </p:nvSpPr>
        <p:spPr bwMode="gray">
          <a:xfrm>
            <a:off x="443372" y="3582704"/>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Set the rate threshold of attack source tracing.</a:t>
            </a:r>
          </a:p>
        </p:txBody>
      </p:sp>
      <p:sp>
        <p:nvSpPr>
          <p:cNvPr id="19" name="矩形 18"/>
          <p:cNvSpPr/>
          <p:nvPr/>
        </p:nvSpPr>
        <p:spPr bwMode="gray">
          <a:xfrm>
            <a:off x="904855" y="4916725"/>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cpu</a:t>
            </a:r>
            <a:r>
              <a:rPr lang="en-US" sz="1600" dirty="0">
                <a:latin typeface="Huawei Sans" panose="020C0503030203020204" pitchFamily="34" charset="0"/>
              </a:rPr>
              <a:t>-defend-policy-test] </a:t>
            </a:r>
            <a:r>
              <a:rPr lang="en-US" sz="1600" b="1" dirty="0">
                <a:latin typeface="Huawei Sans" panose="020C0503030203020204" pitchFamily="34" charset="0"/>
              </a:rPr>
              <a:t>auto-defend alarm enable</a:t>
            </a:r>
            <a:endParaRPr lang="en-US" altLang="zh-CN" sz="1600" dirty="0">
              <a:latin typeface="Huawei Sans" panose="020C0503030203020204" pitchFamily="34" charset="0"/>
              <a:cs typeface="Courier New" panose="02070309020205020404" pitchFamily="49" charset="0"/>
            </a:endParaRPr>
          </a:p>
        </p:txBody>
      </p:sp>
      <p:sp>
        <p:nvSpPr>
          <p:cNvPr id="20" name="矩形 19"/>
          <p:cNvSpPr/>
          <p:nvPr/>
        </p:nvSpPr>
        <p:spPr bwMode="gray">
          <a:xfrm>
            <a:off x="443372" y="4484578"/>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Enable the event reporting function for attack source tracing.</a:t>
            </a:r>
            <a:endParaRPr lang="en-US" altLang="zh-CN" sz="1600" dirty="0">
              <a:latin typeface="Huawei Sans" panose="020C0503030203020204" pitchFamily="34" charset="0"/>
              <a:cs typeface="Courier New" panose="02070309020205020404" pitchFamily="49" charset="0"/>
            </a:endParaRPr>
          </a:p>
        </p:txBody>
      </p:sp>
      <p:sp>
        <p:nvSpPr>
          <p:cNvPr id="21" name="矩形 20"/>
          <p:cNvSpPr/>
          <p:nvPr/>
        </p:nvSpPr>
        <p:spPr bwMode="gray">
          <a:xfrm>
            <a:off x="443372" y="539880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Apply the attack defense policy.</a:t>
            </a:r>
          </a:p>
        </p:txBody>
      </p:sp>
      <p:sp>
        <p:nvSpPr>
          <p:cNvPr id="22" name="矩形 21"/>
          <p:cNvSpPr/>
          <p:nvPr/>
        </p:nvSpPr>
        <p:spPr bwMode="gray">
          <a:xfrm>
            <a:off x="904855" y="5812396"/>
            <a:ext cx="10825183"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err="1">
                <a:latin typeface="Huawei Sans" panose="020C0503030203020204" pitchFamily="34" charset="0"/>
              </a:rPr>
              <a:t>cpu</a:t>
            </a:r>
            <a:r>
              <a:rPr lang="en-US" sz="1600" b="1" dirty="0">
                <a:latin typeface="Huawei Sans" panose="020C0503030203020204" pitchFamily="34" charset="0"/>
              </a:rPr>
              <a:t>-defend-policy</a:t>
            </a:r>
            <a:r>
              <a:rPr lang="en-US" sz="1600" dirty="0">
                <a:latin typeface="Huawei Sans" panose="020C0503030203020204" pitchFamily="34" charset="0"/>
              </a:rPr>
              <a:t> </a:t>
            </a:r>
            <a:r>
              <a:rPr lang="en-US" sz="1600" i="1" dirty="0">
                <a:latin typeface="Huawei Sans" panose="020C0503030203020204" pitchFamily="34" charset="0"/>
              </a:rPr>
              <a:t>policy-name</a:t>
            </a:r>
            <a:r>
              <a:rPr lang="en-US" sz="1600" dirty="0">
                <a:latin typeface="Huawei Sans" panose="020C0503030203020204" pitchFamily="34" charset="0"/>
              </a:rPr>
              <a:t> [ </a:t>
            </a:r>
            <a:r>
              <a:rPr lang="en-US" sz="1600" b="1" dirty="0">
                <a:latin typeface="Huawei Sans" panose="020C0503030203020204" pitchFamily="34" charset="0"/>
              </a:rPr>
              <a:t>global</a:t>
            </a:r>
            <a:r>
              <a:rPr lang="en-US" sz="1600" dirty="0">
                <a:latin typeface="Huawei Sans" panose="020C0503030203020204" pitchFamily="34" charset="0"/>
              </a:rPr>
              <a:t> | </a:t>
            </a:r>
            <a:r>
              <a:rPr lang="en-US" sz="1600" b="1" dirty="0">
                <a:latin typeface="Huawei Sans" panose="020C0503030203020204" pitchFamily="34" charset="0"/>
              </a:rPr>
              <a:t>slot</a:t>
            </a:r>
            <a:r>
              <a:rPr lang="en-US" sz="1600" dirty="0">
                <a:latin typeface="Huawei Sans" panose="020C0503030203020204" pitchFamily="34" charset="0"/>
              </a:rPr>
              <a:t> </a:t>
            </a:r>
            <a:r>
              <a:rPr lang="en-US" sz="1600" i="1" dirty="0">
                <a:latin typeface="Huawei Sans" panose="020C0503030203020204" pitchFamily="34" charset="0"/>
              </a:rPr>
              <a:t>slot-id</a:t>
            </a:r>
            <a:r>
              <a:rPr lang="en-US" sz="1600" dirty="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3273780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sz="2000" dirty="0">
                <a:latin typeface="Huawei Sans" panose="020C0503030203020204" pitchFamily="34" charset="0"/>
              </a:rPr>
              <a:t>IP networks of large scales usually have numerous network devices and various communication protocols, adding complexity to network management. It is difficult to balance security and service flexibility, as well as security and management &amp; maintenance convenience. When striking a balance between these, administrators with varying degrees of technical and management expertise perform differently. Administrators may ignore security protection capabilities in the pursuit of service availability, resulting in the failure to configure necessary security measures. The devices, therefore, cannot effectively defend against attacks as they are designed to.</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This course describes common security hardening policies of network devices and provides examples for common security configurations.</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2956969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a:stCxn id="48" idx="3"/>
          </p:cNvCxnSpPr>
          <p:nvPr/>
        </p:nvCxnSpPr>
        <p:spPr bwMode="gray">
          <a:xfrm flipV="1">
            <a:off x="1198174" y="3632610"/>
            <a:ext cx="1588681" cy="85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Configuration Example of Local Attack Defense</a:t>
            </a:r>
            <a:endParaRPr lang="en-US" altLang="zh-CN" sz="3200" dirty="0">
              <a:latin typeface="Huawei Sans" panose="020C0503030203020204" pitchFamily="34" charset="0"/>
            </a:endParaRPr>
          </a:p>
        </p:txBody>
      </p:sp>
      <p:cxnSp>
        <p:nvCxnSpPr>
          <p:cNvPr id="26" name="直接连接符 25"/>
          <p:cNvCxnSpPr/>
          <p:nvPr/>
        </p:nvCxnSpPr>
        <p:spPr bwMode="gray">
          <a:xfrm>
            <a:off x="1198282" y="2514716"/>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1198174" y="3513621"/>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689214" y="270780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Net1</a:t>
            </a:r>
            <a:endParaRPr lang="en-US" altLang="zh-CN" sz="1200" dirty="0">
              <a:latin typeface="Huawei Sans" panose="020C0503030203020204" pitchFamily="34" charset="0"/>
            </a:endParaRPr>
          </a:p>
        </p:txBody>
      </p:sp>
      <p:sp>
        <p:nvSpPr>
          <p:cNvPr id="37" name="矩形 36"/>
          <p:cNvSpPr/>
          <p:nvPr/>
        </p:nvSpPr>
        <p:spPr bwMode="gray">
          <a:xfrm>
            <a:off x="665591" y="3789386"/>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Net2</a:t>
            </a:r>
            <a:endParaRPr lang="en-US" altLang="zh-CN" sz="1200" dirty="0">
              <a:latin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8689" y="3310050"/>
            <a:ext cx="540000" cy="442800"/>
          </a:xfrm>
          <a:prstGeom prst="rect">
            <a:avLst/>
          </a:prstGeom>
        </p:spPr>
      </p:pic>
      <p:cxnSp>
        <p:nvCxnSpPr>
          <p:cNvPr id="39" name="直接连接符 38"/>
          <p:cNvCxnSpPr>
            <a:endCxn id="38" idx="1"/>
          </p:cNvCxnSpPr>
          <p:nvPr/>
        </p:nvCxnSpPr>
        <p:spPr bwMode="gray">
          <a:xfrm flipV="1">
            <a:off x="3085410" y="3531450"/>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bwMode="gray">
          <a:xfrm>
            <a:off x="4283730" y="3704305"/>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endParaRPr lang="en-US" altLang="zh-CN" sz="1200" dirty="0">
              <a:latin typeface="Huawei Sans" panose="020C0503030203020204" pitchFamily="34" charset="0"/>
            </a:endParaRPr>
          </a:p>
        </p:txBody>
      </p:sp>
      <p:sp>
        <p:nvSpPr>
          <p:cNvPr id="42" name="矩形 41"/>
          <p:cNvSpPr/>
          <p:nvPr/>
        </p:nvSpPr>
        <p:spPr bwMode="gray">
          <a:xfrm>
            <a:off x="2638286" y="3704305"/>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endParaRPr lang="en-US" altLang="zh-CN" sz="1200" dirty="0">
              <a:latin typeface="Huawei Sans" panose="020C0503030203020204" pitchFamily="34" charset="0"/>
            </a:endParaRPr>
          </a:p>
        </p:txBody>
      </p:sp>
      <p:pic>
        <p:nvPicPr>
          <p:cNvPr id="46" name="图片 4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58174" y="2272904"/>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58174" y="3328266"/>
            <a:ext cx="540000" cy="442800"/>
          </a:xfrm>
          <a:prstGeom prst="rect">
            <a:avLst/>
          </a:prstGeom>
        </p:spPr>
      </p:pic>
      <p:pic>
        <p:nvPicPr>
          <p:cNvPr id="48" name="图片 4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58174" y="4269371"/>
            <a:ext cx="540000" cy="442800"/>
          </a:xfrm>
          <a:prstGeom prst="rect">
            <a:avLst/>
          </a:prstGeom>
        </p:spPr>
      </p:pic>
      <p:sp>
        <p:nvSpPr>
          <p:cNvPr id="49" name="矩形 48"/>
          <p:cNvSpPr/>
          <p:nvPr/>
        </p:nvSpPr>
        <p:spPr bwMode="gray">
          <a:xfrm>
            <a:off x="665591" y="477665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Net3</a:t>
            </a:r>
            <a:endParaRPr lang="en-US" altLang="zh-CN" sz="1200" dirty="0">
              <a:latin typeface="Huawei Sans" panose="020C0503030203020204" pitchFamily="34" charset="0"/>
            </a:endParaRPr>
          </a:p>
        </p:txBody>
      </p:sp>
      <p:sp>
        <p:nvSpPr>
          <p:cNvPr id="52" name="矩形 51"/>
          <p:cNvSpPr/>
          <p:nvPr/>
        </p:nvSpPr>
        <p:spPr bwMode="gray">
          <a:xfrm rot="1952689">
            <a:off x="1941846" y="2956864"/>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GE2/0/1</a:t>
            </a:r>
            <a:endParaRPr lang="en-US" altLang="zh-CN" sz="120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45864" y="3310050"/>
            <a:ext cx="540000" cy="442800"/>
          </a:xfrm>
          <a:prstGeom prst="rect">
            <a:avLst/>
          </a:prstGeom>
        </p:spPr>
      </p:pic>
      <p:sp>
        <p:nvSpPr>
          <p:cNvPr id="54" name="矩形 53"/>
          <p:cNvSpPr/>
          <p:nvPr/>
        </p:nvSpPr>
        <p:spPr bwMode="gray">
          <a:xfrm>
            <a:off x="1567119" y="3224874"/>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GE2/0/2</a:t>
            </a:r>
            <a:endParaRPr lang="en-US" altLang="zh-CN" sz="1200" dirty="0">
              <a:latin typeface="Huawei Sans" panose="020C0503030203020204" pitchFamily="34" charset="0"/>
            </a:endParaRPr>
          </a:p>
        </p:txBody>
      </p:sp>
      <p:sp>
        <p:nvSpPr>
          <p:cNvPr id="55" name="矩形 54"/>
          <p:cNvSpPr/>
          <p:nvPr/>
        </p:nvSpPr>
        <p:spPr bwMode="gray">
          <a:xfrm rot="19814896">
            <a:off x="1774499" y="3683177"/>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GE2/0/3</a:t>
            </a:r>
            <a:endParaRPr lang="en-US" altLang="zh-CN" sz="1200" dirty="0">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276606" y="3354515"/>
            <a:ext cx="810701" cy="408398"/>
          </a:xfrm>
          <a:prstGeom prst="rect">
            <a:avLst/>
          </a:prstGeom>
        </p:spPr>
      </p:pic>
      <p:cxnSp>
        <p:nvCxnSpPr>
          <p:cNvPr id="57" name="直接连接符 56"/>
          <p:cNvCxnSpPr>
            <a:stCxn id="38" idx="3"/>
            <a:endCxn id="56" idx="1"/>
          </p:cNvCxnSpPr>
          <p:nvPr/>
        </p:nvCxnSpPr>
        <p:spPr bwMode="gray">
          <a:xfrm>
            <a:off x="4748689" y="3531450"/>
            <a:ext cx="5279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6028327" y="1513813"/>
            <a:ext cx="5781675" cy="31630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r>
              <a:rPr lang="en-US" sz="1600" dirty="0">
                <a:latin typeface="Huawei Sans" panose="020C0503030203020204" pitchFamily="34" charset="0"/>
              </a:rPr>
              <a:t>As shown in the figure, users on different LANs access the Internet through R1. To locate attacks on R1, attack source tracing needs to be configured to trace the attack source. The existing network conditions are as follows:</a:t>
            </a:r>
          </a:p>
          <a:p>
            <a:pPr marL="542925" lvl="1" indent="-238125" fontAlgn="ctr"/>
            <a:r>
              <a:rPr lang="en-US" sz="1400" dirty="0">
                <a:latin typeface="Huawei Sans" panose="020C0503030203020204" pitchFamily="34" charset="0"/>
              </a:rPr>
              <a:t>A user on Net1 frequently initiates attacks to R1.</a:t>
            </a:r>
          </a:p>
          <a:p>
            <a:pPr marL="542925" lvl="1" indent="-238125" fontAlgn="ctr"/>
            <a:r>
              <a:rPr lang="en-US" sz="1400" dirty="0">
                <a:latin typeface="Huawei Sans" panose="020C0503030203020204" pitchFamily="34" charset="0"/>
              </a:rPr>
              <a:t>R1 receives a large number of ARP Request packets, degrading its CPU performance.</a:t>
            </a:r>
          </a:p>
          <a:p>
            <a:pPr marL="542925" lvl="1" indent="-238125" fontAlgn="ctr"/>
            <a:r>
              <a:rPr lang="en-US" sz="1400" dirty="0">
                <a:latin typeface="Huawei Sans" panose="020C0503030203020204" pitchFamily="34" charset="0"/>
              </a:rPr>
              <a:t>R1 cannot provide the FTP service.</a:t>
            </a:r>
            <a:endParaRPr lang="en-US" altLang="zh-CN" sz="1400" dirty="0">
              <a:latin typeface="Huawei Sans" panose="020C0503030203020204" pitchFamily="34" charset="0"/>
            </a:endParaRPr>
          </a:p>
          <a:p>
            <a:pPr marL="542925" lvl="1" indent="-238125" fontAlgn="ctr"/>
            <a:r>
              <a:rPr lang="en-US" sz="1400" dirty="0">
                <a:latin typeface="Huawei Sans" panose="020C0503030203020204" pitchFamily="34" charset="0"/>
              </a:rPr>
              <a:t>LAN users obtain IP addresses through DHCP, whereas R1 does not preferentially process DHCP packets sent to the CPU.</a:t>
            </a:r>
          </a:p>
          <a:p>
            <a:pPr marL="542925" lvl="1" indent="-238125" fontAlgn="ctr"/>
            <a:r>
              <a:rPr lang="en-US" sz="1400" dirty="0">
                <a:latin typeface="Huawei Sans" panose="020C0503030203020204" pitchFamily="34" charset="0"/>
              </a:rPr>
              <a:t>R1 receives a large number of Telnet packets.</a:t>
            </a:r>
          </a:p>
          <a:p>
            <a:pPr algn="l" fontAlgn="ctr"/>
            <a:r>
              <a:rPr lang="en-US" sz="1600" dirty="0">
                <a:latin typeface="Huawei Sans" panose="020C0503030203020204" pitchFamily="34" charset="0"/>
              </a:rPr>
              <a:t>To address these issues, proper configurations are required on R1.</a:t>
            </a:r>
          </a:p>
        </p:txBody>
      </p:sp>
    </p:spTree>
    <p:extLst>
      <p:ext uri="{BB962C8B-B14F-4D97-AF65-F5344CB8AC3E}">
        <p14:creationId xmlns:p14="http://schemas.microsoft.com/office/powerpoint/2010/main" val="429004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a:stCxn id="48" idx="3"/>
          </p:cNvCxnSpPr>
          <p:nvPr/>
        </p:nvCxnSpPr>
        <p:spPr bwMode="gray">
          <a:xfrm flipV="1">
            <a:off x="1099021" y="2654771"/>
            <a:ext cx="1588681" cy="85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a:xfrm>
            <a:off x="1594800" y="410400"/>
            <a:ext cx="10244274" cy="640800"/>
          </a:xfrm>
        </p:spPr>
        <p:txBody>
          <a:bodyPr anchor="ctr"/>
          <a:lstStyle/>
          <a:p>
            <a:pPr fontAlgn="ctr"/>
            <a:r>
              <a:rPr lang="en-US" sz="3200" dirty="0">
                <a:latin typeface="Huawei Sans" panose="020C0503030203020204" pitchFamily="34" charset="0"/>
              </a:rPr>
              <a:t>Local Attack Defense Configuration Commands (1)</a:t>
            </a:r>
            <a:endParaRPr lang="en-US" altLang="zh-CN" sz="3200" dirty="0">
              <a:latin typeface="Huawei Sans" panose="020C0503030203020204" pitchFamily="34" charset="0"/>
            </a:endParaRPr>
          </a:p>
        </p:txBody>
      </p:sp>
      <p:cxnSp>
        <p:nvCxnSpPr>
          <p:cNvPr id="26" name="直接连接符 25"/>
          <p:cNvCxnSpPr/>
          <p:nvPr/>
        </p:nvCxnSpPr>
        <p:spPr bwMode="gray">
          <a:xfrm>
            <a:off x="1099129" y="1536877"/>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1099021" y="2535782"/>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590061" y="1729968"/>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Net1</a:t>
            </a:r>
            <a:endParaRPr lang="en-US" altLang="zh-CN" sz="1200" dirty="0">
              <a:latin typeface="Huawei Sans" panose="020C0503030203020204" pitchFamily="34" charset="0"/>
            </a:endParaRPr>
          </a:p>
        </p:txBody>
      </p:sp>
      <p:sp>
        <p:nvSpPr>
          <p:cNvPr id="37" name="矩形 36"/>
          <p:cNvSpPr/>
          <p:nvPr/>
        </p:nvSpPr>
        <p:spPr bwMode="gray">
          <a:xfrm>
            <a:off x="566438" y="281154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Net2</a:t>
            </a:r>
            <a:endParaRPr lang="en-US" altLang="zh-CN" sz="1200" dirty="0">
              <a:latin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9536" y="2332211"/>
            <a:ext cx="540000" cy="442800"/>
          </a:xfrm>
          <a:prstGeom prst="rect">
            <a:avLst/>
          </a:prstGeom>
        </p:spPr>
      </p:pic>
      <p:cxnSp>
        <p:nvCxnSpPr>
          <p:cNvPr id="39" name="直接连接符 38"/>
          <p:cNvCxnSpPr>
            <a:endCxn id="38" idx="1"/>
          </p:cNvCxnSpPr>
          <p:nvPr/>
        </p:nvCxnSpPr>
        <p:spPr bwMode="gray">
          <a:xfrm flipV="1">
            <a:off x="2986257" y="2553611"/>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3189427" y="2550793"/>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41" name="矩形 40"/>
          <p:cNvSpPr/>
          <p:nvPr/>
        </p:nvSpPr>
        <p:spPr bwMode="gray">
          <a:xfrm>
            <a:off x="4184577" y="2726466"/>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endParaRPr lang="en-US" altLang="zh-CN" sz="1200" dirty="0">
              <a:latin typeface="Huawei Sans" panose="020C0503030203020204" pitchFamily="34" charset="0"/>
            </a:endParaRPr>
          </a:p>
        </p:txBody>
      </p:sp>
      <p:sp>
        <p:nvSpPr>
          <p:cNvPr id="42" name="矩形 41"/>
          <p:cNvSpPr/>
          <p:nvPr/>
        </p:nvSpPr>
        <p:spPr bwMode="gray">
          <a:xfrm>
            <a:off x="2539133" y="2726466"/>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endParaRPr lang="en-US" altLang="zh-CN" sz="1200" dirty="0">
              <a:latin typeface="Huawei Sans" panose="020C0503030203020204" pitchFamily="34" charset="0"/>
            </a:endParaRPr>
          </a:p>
        </p:txBody>
      </p:sp>
      <p:pic>
        <p:nvPicPr>
          <p:cNvPr id="46" name="图片 4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1295065"/>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2350427"/>
            <a:ext cx="540000" cy="442800"/>
          </a:xfrm>
          <a:prstGeom prst="rect">
            <a:avLst/>
          </a:prstGeom>
        </p:spPr>
      </p:pic>
      <p:pic>
        <p:nvPicPr>
          <p:cNvPr id="48" name="图片 4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3291532"/>
            <a:ext cx="540000" cy="442800"/>
          </a:xfrm>
          <a:prstGeom prst="rect">
            <a:avLst/>
          </a:prstGeom>
        </p:spPr>
      </p:pic>
      <p:sp>
        <p:nvSpPr>
          <p:cNvPr id="49" name="矩形 48"/>
          <p:cNvSpPr/>
          <p:nvPr/>
        </p:nvSpPr>
        <p:spPr bwMode="gray">
          <a:xfrm>
            <a:off x="1052781" y="342648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Net3</a:t>
            </a:r>
            <a:endParaRPr lang="en-US" altLang="zh-CN" sz="1200" dirty="0">
              <a:latin typeface="Huawei Sans" panose="020C0503030203020204" pitchFamily="34" charset="0"/>
            </a:endParaRPr>
          </a:p>
        </p:txBody>
      </p:sp>
      <p:sp>
        <p:nvSpPr>
          <p:cNvPr id="52" name="矩形 51"/>
          <p:cNvSpPr/>
          <p:nvPr/>
        </p:nvSpPr>
        <p:spPr bwMode="gray">
          <a:xfrm rot="1952689">
            <a:off x="1842693" y="1979025"/>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GE2/0/1</a:t>
            </a:r>
            <a:endParaRPr lang="en-US" altLang="zh-CN" sz="120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46711" y="2332211"/>
            <a:ext cx="540000" cy="442800"/>
          </a:xfrm>
          <a:prstGeom prst="rect">
            <a:avLst/>
          </a:prstGeom>
        </p:spPr>
      </p:pic>
      <p:sp>
        <p:nvSpPr>
          <p:cNvPr id="54" name="矩形 53"/>
          <p:cNvSpPr/>
          <p:nvPr/>
        </p:nvSpPr>
        <p:spPr bwMode="gray">
          <a:xfrm>
            <a:off x="1467966" y="2247035"/>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GE2/0/2</a:t>
            </a:r>
            <a:endParaRPr lang="en-US" altLang="zh-CN" sz="1200" dirty="0">
              <a:latin typeface="Huawei Sans" panose="020C0503030203020204" pitchFamily="34" charset="0"/>
            </a:endParaRPr>
          </a:p>
        </p:txBody>
      </p:sp>
      <p:sp>
        <p:nvSpPr>
          <p:cNvPr id="55" name="矩形 54"/>
          <p:cNvSpPr/>
          <p:nvPr/>
        </p:nvSpPr>
        <p:spPr bwMode="gray">
          <a:xfrm rot="19814896">
            <a:off x="1675346" y="2705338"/>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GE2/0/3</a:t>
            </a:r>
            <a:endParaRPr lang="en-US" altLang="zh-CN" sz="1200" dirty="0">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77453" y="2376676"/>
            <a:ext cx="810701" cy="408398"/>
          </a:xfrm>
          <a:prstGeom prst="rect">
            <a:avLst/>
          </a:prstGeom>
        </p:spPr>
      </p:pic>
      <p:cxnSp>
        <p:nvCxnSpPr>
          <p:cNvPr id="57" name="直接连接符 56"/>
          <p:cNvCxnSpPr>
            <a:stCxn id="38" idx="3"/>
            <a:endCxn id="56" idx="1"/>
          </p:cNvCxnSpPr>
          <p:nvPr/>
        </p:nvCxnSpPr>
        <p:spPr bwMode="gray">
          <a:xfrm>
            <a:off x="4649536" y="2553611"/>
            <a:ext cx="5279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454767" y="3820113"/>
            <a:ext cx="5774583" cy="31630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266700" lvl="1" indent="-266700" fontAlgn="ctr">
              <a:buFont typeface="+mj-lt"/>
              <a:buAutoNum type="arabicPeriod"/>
            </a:pPr>
            <a:r>
              <a:rPr lang="en-US" sz="1100" dirty="0">
                <a:latin typeface="Huawei Sans" panose="020C0503030203020204" pitchFamily="34" charset="0"/>
              </a:rPr>
              <a:t>Configure a blacklist and add the attacker (0001-c0a8-0102) on network segment Net1 to the blacklist to prevent the attacker from accessing the network.</a:t>
            </a:r>
          </a:p>
          <a:p>
            <a:pPr marL="266700" lvl="1" indent="-266700" fontAlgn="ctr">
              <a:buFont typeface="+mj-lt"/>
              <a:buAutoNum type="arabicPeriod"/>
            </a:pPr>
            <a:r>
              <a:rPr lang="en-US" sz="1100" dirty="0">
                <a:solidFill>
                  <a:schemeClr val="bg1">
                    <a:lumMod val="50000"/>
                  </a:schemeClr>
                </a:solidFill>
                <a:latin typeface="Huawei Sans" panose="020C0503030203020204" pitchFamily="34" charset="0"/>
              </a:rPr>
              <a:t>Configure the rate limit for ARP Request packets sent to the CPU, reducing the impact on CPU's processing of normal services.</a:t>
            </a:r>
          </a:p>
          <a:p>
            <a:pPr marL="266700" lvl="1" indent="-266700" fontAlgn="ctr">
              <a:buFont typeface="+mj-lt"/>
              <a:buAutoNum type="arabicPeriod"/>
            </a:pPr>
            <a:r>
              <a:rPr lang="en-US" sz="1100" dirty="0">
                <a:solidFill>
                  <a:schemeClr val="bg1">
                    <a:lumMod val="50000"/>
                  </a:schemeClr>
                </a:solidFill>
                <a:latin typeface="Huawei Sans" panose="020C0503030203020204" pitchFamily="34" charset="0"/>
              </a:rPr>
              <a:t>Configure active link protection for FTP so that R1 can provide the FTP service.</a:t>
            </a:r>
          </a:p>
          <a:p>
            <a:pPr marL="266700" lvl="1" indent="-266700" fontAlgn="ctr">
              <a:buFont typeface="+mj-lt"/>
              <a:buAutoNum type="arabicPeriod"/>
            </a:pPr>
            <a:r>
              <a:rPr lang="en-US" sz="1100" dirty="0">
                <a:solidFill>
                  <a:schemeClr val="bg1">
                    <a:lumMod val="50000"/>
                  </a:schemeClr>
                </a:solidFill>
                <a:latin typeface="Huawei Sans" panose="020C0503030203020204" pitchFamily="34" charset="0"/>
              </a:rPr>
              <a:t>Configure a high priority for DHCP client packets so that R1 preferentially processes DHCP client packets sent to the CPU.</a:t>
            </a:r>
          </a:p>
          <a:p>
            <a:pPr marL="266700" lvl="1" indent="-266700" fontAlgn="ctr">
              <a:buFont typeface="+mj-lt"/>
              <a:buAutoNum type="arabicPeriod"/>
            </a:pPr>
            <a:r>
              <a:rPr lang="en-US" sz="1100" dirty="0">
                <a:solidFill>
                  <a:schemeClr val="bg1">
                    <a:lumMod val="50000"/>
                  </a:schemeClr>
                </a:solidFill>
                <a:latin typeface="Huawei Sans" panose="020C0503030203020204" pitchFamily="34" charset="0"/>
              </a:rPr>
              <a:t>Disable the Telnet server function on R1 so that R1 discards received Telnet packets.</a:t>
            </a:r>
          </a:p>
        </p:txBody>
      </p:sp>
      <p:sp>
        <p:nvSpPr>
          <p:cNvPr id="24" name="文本框 23"/>
          <p:cNvSpPr txBox="1"/>
          <p:nvPr/>
        </p:nvSpPr>
        <p:spPr bwMode="gray">
          <a:xfrm>
            <a:off x="6167438" y="1260293"/>
            <a:ext cx="5563841" cy="1052596"/>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Configure an ACL to be referenced by a blacklist.</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acl</a:t>
            </a:r>
            <a:r>
              <a:rPr lang="en-US" sz="1200" b="1" dirty="0">
                <a:latin typeface="Huawei Sans" panose="020C0503030203020204" pitchFamily="34" charset="0"/>
              </a:rPr>
              <a:t> number 4001</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[R1-acl-L2-4001] </a:t>
            </a:r>
            <a:r>
              <a:rPr lang="en-US" sz="1200" b="1" dirty="0">
                <a:latin typeface="Huawei Sans" panose="020C0503030203020204" pitchFamily="34" charset="0"/>
              </a:rPr>
              <a:t>rule 5 permit source-mac 0001-c0a8-0102</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[R1-acl-L2-4001] </a:t>
            </a:r>
            <a:r>
              <a:rPr lang="en-US" sz="1200" b="1" dirty="0">
                <a:latin typeface="Huawei Sans" panose="020C0503030203020204" pitchFamily="34" charset="0"/>
              </a:rPr>
              <a:t>quit</a:t>
            </a:r>
          </a:p>
        </p:txBody>
      </p:sp>
      <p:sp>
        <p:nvSpPr>
          <p:cNvPr id="25" name="文本框 24"/>
          <p:cNvSpPr txBox="1"/>
          <p:nvPr/>
        </p:nvSpPr>
        <p:spPr bwMode="gray">
          <a:xfrm>
            <a:off x="6167438" y="2553483"/>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Create an attack defense policy.</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cpu</a:t>
            </a:r>
            <a:r>
              <a:rPr lang="en-US" sz="1200" b="1" dirty="0">
                <a:latin typeface="Huawei Sans" panose="020C0503030203020204" pitchFamily="34" charset="0"/>
              </a:rPr>
              <a:t>-defend policy </a:t>
            </a:r>
            <a:r>
              <a:rPr lang="en-US" sz="1200" b="1" dirty="0" err="1">
                <a:latin typeface="Huawei Sans" panose="020C0503030203020204" pitchFamily="34" charset="0"/>
              </a:rPr>
              <a:t>devicesafety</a:t>
            </a:r>
            <a:endParaRPr lang="en-US" altLang="zh-CN" sz="1200" b="1" dirty="0">
              <a:latin typeface="Huawei Sans" panose="020C0503030203020204" pitchFamily="34" charset="0"/>
            </a:endParaRPr>
          </a:p>
        </p:txBody>
      </p:sp>
      <p:sp>
        <p:nvSpPr>
          <p:cNvPr id="27" name="文本框 26"/>
          <p:cNvSpPr txBox="1"/>
          <p:nvPr/>
        </p:nvSpPr>
        <p:spPr bwMode="gray">
          <a:xfrm>
            <a:off x="6167438" y="3366541"/>
            <a:ext cx="5563841" cy="812530"/>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Configure attack source tracing.</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[R1-cpu-defend-policy-devicesafety] </a:t>
            </a:r>
            <a:r>
              <a:rPr lang="en-US" sz="1200" b="1" dirty="0">
                <a:latin typeface="Huawei Sans" panose="020C0503030203020204" pitchFamily="34" charset="0"/>
              </a:rPr>
              <a:t>auto-defend enable</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[R1-cpu-defend-policy-devicesafety] </a:t>
            </a:r>
            <a:r>
              <a:rPr lang="en-US" sz="1200" b="1" dirty="0">
                <a:latin typeface="Huawei Sans" panose="020C0503030203020204" pitchFamily="34" charset="0"/>
              </a:rPr>
              <a:t>auto-defend threshold 50</a:t>
            </a:r>
          </a:p>
        </p:txBody>
      </p:sp>
      <p:sp>
        <p:nvSpPr>
          <p:cNvPr id="28" name="文本框 27"/>
          <p:cNvSpPr txBox="1"/>
          <p:nvPr/>
        </p:nvSpPr>
        <p:spPr bwMode="gray">
          <a:xfrm>
            <a:off x="6167438" y="4419666"/>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Configure the blacklist.</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[R1-cpu-defend-policy-devicesafety] </a:t>
            </a:r>
            <a:r>
              <a:rPr lang="en-US" sz="1200" b="1" dirty="0">
                <a:latin typeface="Huawei Sans" panose="020C0503030203020204" pitchFamily="34" charset="0"/>
              </a:rPr>
              <a:t>blacklist 1 </a:t>
            </a:r>
            <a:r>
              <a:rPr lang="en-US" sz="1200" b="1" dirty="0" err="1">
                <a:latin typeface="Huawei Sans" panose="020C0503030203020204" pitchFamily="34" charset="0"/>
              </a:rPr>
              <a:t>acl</a:t>
            </a:r>
            <a:r>
              <a:rPr lang="en-US" sz="1200" b="1" dirty="0">
                <a:latin typeface="Huawei Sans" panose="020C0503030203020204" pitchFamily="34" charset="0"/>
              </a:rPr>
              <a:t> 4001</a:t>
            </a:r>
          </a:p>
        </p:txBody>
      </p:sp>
    </p:spTree>
    <p:extLst>
      <p:ext uri="{BB962C8B-B14F-4D97-AF65-F5344CB8AC3E}">
        <p14:creationId xmlns:p14="http://schemas.microsoft.com/office/powerpoint/2010/main" val="467225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a:stCxn id="48" idx="3"/>
          </p:cNvCxnSpPr>
          <p:nvPr/>
        </p:nvCxnSpPr>
        <p:spPr bwMode="gray">
          <a:xfrm flipV="1">
            <a:off x="1099021" y="2654771"/>
            <a:ext cx="1588681" cy="85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a:xfrm>
            <a:off x="1594800" y="410400"/>
            <a:ext cx="10292400" cy="640800"/>
          </a:xfrm>
        </p:spPr>
        <p:txBody>
          <a:bodyPr anchor="ctr"/>
          <a:lstStyle/>
          <a:p>
            <a:pPr fontAlgn="ctr"/>
            <a:r>
              <a:rPr lang="en-US" sz="3200" dirty="0">
                <a:latin typeface="Huawei Sans" panose="020C0503030203020204" pitchFamily="34" charset="0"/>
              </a:rPr>
              <a:t>Local Attack Defense Configuration Commands (2)</a:t>
            </a:r>
            <a:endParaRPr lang="en-US" altLang="zh-CN" sz="3200" dirty="0">
              <a:latin typeface="Huawei Sans" panose="020C0503030203020204" pitchFamily="34" charset="0"/>
            </a:endParaRPr>
          </a:p>
        </p:txBody>
      </p:sp>
      <p:cxnSp>
        <p:nvCxnSpPr>
          <p:cNvPr id="26" name="直接连接符 25"/>
          <p:cNvCxnSpPr/>
          <p:nvPr/>
        </p:nvCxnSpPr>
        <p:spPr bwMode="gray">
          <a:xfrm>
            <a:off x="1099129" y="1536877"/>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1099021" y="2535782"/>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590061" y="1729968"/>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Net1</a:t>
            </a:r>
            <a:endParaRPr lang="en-US" altLang="zh-CN" sz="1200" dirty="0">
              <a:latin typeface="Huawei Sans" panose="020C0503030203020204" pitchFamily="34" charset="0"/>
            </a:endParaRPr>
          </a:p>
        </p:txBody>
      </p:sp>
      <p:sp>
        <p:nvSpPr>
          <p:cNvPr id="37" name="矩形 36"/>
          <p:cNvSpPr/>
          <p:nvPr/>
        </p:nvSpPr>
        <p:spPr bwMode="gray">
          <a:xfrm>
            <a:off x="566438" y="281154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Net2</a:t>
            </a:r>
            <a:endParaRPr lang="en-US" altLang="zh-CN" sz="1200" dirty="0">
              <a:latin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9536" y="2332211"/>
            <a:ext cx="540000" cy="442800"/>
          </a:xfrm>
          <a:prstGeom prst="rect">
            <a:avLst/>
          </a:prstGeom>
        </p:spPr>
      </p:pic>
      <p:cxnSp>
        <p:nvCxnSpPr>
          <p:cNvPr id="39" name="直接连接符 38"/>
          <p:cNvCxnSpPr>
            <a:endCxn id="38" idx="1"/>
          </p:cNvCxnSpPr>
          <p:nvPr/>
        </p:nvCxnSpPr>
        <p:spPr bwMode="gray">
          <a:xfrm flipV="1">
            <a:off x="2986257" y="2553611"/>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3189427" y="2550793"/>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41" name="矩形 40"/>
          <p:cNvSpPr/>
          <p:nvPr/>
        </p:nvSpPr>
        <p:spPr bwMode="gray">
          <a:xfrm>
            <a:off x="4184577" y="2726466"/>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endParaRPr lang="en-US" altLang="zh-CN" sz="1200" dirty="0">
              <a:latin typeface="Huawei Sans" panose="020C0503030203020204" pitchFamily="34" charset="0"/>
            </a:endParaRPr>
          </a:p>
        </p:txBody>
      </p:sp>
      <p:sp>
        <p:nvSpPr>
          <p:cNvPr id="42" name="矩形 41"/>
          <p:cNvSpPr/>
          <p:nvPr/>
        </p:nvSpPr>
        <p:spPr bwMode="gray">
          <a:xfrm>
            <a:off x="2539133" y="2726466"/>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endParaRPr lang="en-US" altLang="zh-CN" sz="1200" dirty="0">
              <a:latin typeface="Huawei Sans" panose="020C0503030203020204" pitchFamily="34" charset="0"/>
            </a:endParaRPr>
          </a:p>
        </p:txBody>
      </p:sp>
      <p:pic>
        <p:nvPicPr>
          <p:cNvPr id="46" name="图片 4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1295065"/>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2350427"/>
            <a:ext cx="540000" cy="442800"/>
          </a:xfrm>
          <a:prstGeom prst="rect">
            <a:avLst/>
          </a:prstGeom>
        </p:spPr>
      </p:pic>
      <p:pic>
        <p:nvPicPr>
          <p:cNvPr id="48" name="图片 4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3291532"/>
            <a:ext cx="540000" cy="442800"/>
          </a:xfrm>
          <a:prstGeom prst="rect">
            <a:avLst/>
          </a:prstGeom>
        </p:spPr>
      </p:pic>
      <p:sp>
        <p:nvSpPr>
          <p:cNvPr id="49" name="矩形 48"/>
          <p:cNvSpPr/>
          <p:nvPr/>
        </p:nvSpPr>
        <p:spPr bwMode="gray">
          <a:xfrm>
            <a:off x="1052781" y="3426487"/>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Net3</a:t>
            </a:r>
            <a:endParaRPr lang="en-US" altLang="zh-CN" sz="1200" dirty="0">
              <a:latin typeface="Huawei Sans" panose="020C0503030203020204" pitchFamily="34" charset="0"/>
            </a:endParaRPr>
          </a:p>
        </p:txBody>
      </p:sp>
      <p:sp>
        <p:nvSpPr>
          <p:cNvPr id="52" name="矩形 51"/>
          <p:cNvSpPr/>
          <p:nvPr/>
        </p:nvSpPr>
        <p:spPr bwMode="gray">
          <a:xfrm rot="1952689">
            <a:off x="1842693" y="1979025"/>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GE2/0/1</a:t>
            </a:r>
            <a:endParaRPr lang="en-US" altLang="zh-CN" sz="120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46711" y="2332211"/>
            <a:ext cx="540000" cy="442800"/>
          </a:xfrm>
          <a:prstGeom prst="rect">
            <a:avLst/>
          </a:prstGeom>
        </p:spPr>
      </p:pic>
      <p:sp>
        <p:nvSpPr>
          <p:cNvPr id="54" name="矩形 53"/>
          <p:cNvSpPr/>
          <p:nvPr/>
        </p:nvSpPr>
        <p:spPr bwMode="gray">
          <a:xfrm>
            <a:off x="1467966" y="2247035"/>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GE2/0/2</a:t>
            </a:r>
            <a:endParaRPr lang="en-US" altLang="zh-CN" sz="1200" dirty="0">
              <a:latin typeface="Huawei Sans" panose="020C0503030203020204" pitchFamily="34" charset="0"/>
            </a:endParaRPr>
          </a:p>
        </p:txBody>
      </p:sp>
      <p:sp>
        <p:nvSpPr>
          <p:cNvPr id="55" name="矩形 54"/>
          <p:cNvSpPr/>
          <p:nvPr/>
        </p:nvSpPr>
        <p:spPr bwMode="gray">
          <a:xfrm rot="19814896">
            <a:off x="1675346" y="2705338"/>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GE2/0/3</a:t>
            </a:r>
            <a:endParaRPr lang="en-US" altLang="zh-CN" sz="1200" dirty="0">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77453" y="2376676"/>
            <a:ext cx="810701" cy="408398"/>
          </a:xfrm>
          <a:prstGeom prst="rect">
            <a:avLst/>
          </a:prstGeom>
        </p:spPr>
      </p:pic>
      <p:cxnSp>
        <p:nvCxnSpPr>
          <p:cNvPr id="57" name="直接连接符 56"/>
          <p:cNvCxnSpPr>
            <a:stCxn id="38" idx="3"/>
            <a:endCxn id="56" idx="1"/>
          </p:cNvCxnSpPr>
          <p:nvPr/>
        </p:nvCxnSpPr>
        <p:spPr bwMode="gray">
          <a:xfrm>
            <a:off x="4649536" y="2553611"/>
            <a:ext cx="5279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446087" y="3820113"/>
            <a:ext cx="5802313" cy="31630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266700" lvl="1" indent="-266700" fontAlgn="ctr">
              <a:buFont typeface="+mj-lt"/>
              <a:buAutoNum type="arabicPeriod"/>
            </a:pPr>
            <a:r>
              <a:rPr lang="en-US" sz="1100" dirty="0">
                <a:solidFill>
                  <a:schemeClr val="bg1">
                    <a:lumMod val="50000"/>
                  </a:schemeClr>
                </a:solidFill>
                <a:latin typeface="Huawei Sans" panose="020C0503030203020204" pitchFamily="34" charset="0"/>
              </a:rPr>
              <a:t>Configure a blacklist and add attackers on the network segment Net1 to the blacklist to prevent users on Net1 from accessing the network.</a:t>
            </a:r>
          </a:p>
          <a:p>
            <a:pPr marL="266700" lvl="1" indent="-266700" fontAlgn="ctr">
              <a:buFont typeface="+mj-lt"/>
              <a:buAutoNum type="arabicPeriod"/>
            </a:pPr>
            <a:r>
              <a:rPr lang="en-US" sz="1100" dirty="0">
                <a:latin typeface="Huawei Sans" panose="020C0503030203020204" pitchFamily="34" charset="0"/>
              </a:rPr>
              <a:t>Configure the rate limit for ARP Request packets sent to the CPU, reducing the impact on CPU's processing of normal services.</a:t>
            </a:r>
          </a:p>
          <a:p>
            <a:pPr marL="266700" lvl="1" indent="-266700" fontAlgn="ctr">
              <a:buFont typeface="+mj-lt"/>
              <a:buAutoNum type="arabicPeriod"/>
            </a:pPr>
            <a:r>
              <a:rPr lang="en-US" sz="1100" dirty="0">
                <a:latin typeface="Huawei Sans" panose="020C0503030203020204" pitchFamily="34" charset="0"/>
              </a:rPr>
              <a:t>Configure active link protection for FTP so that R1 can provide the FTP service.</a:t>
            </a:r>
          </a:p>
          <a:p>
            <a:pPr marL="266700" lvl="1" indent="-266700" fontAlgn="ctr">
              <a:buFont typeface="+mj-lt"/>
              <a:buAutoNum type="arabicPeriod"/>
            </a:pPr>
            <a:r>
              <a:rPr lang="en-US" sz="1100" dirty="0">
                <a:latin typeface="Huawei Sans" panose="020C0503030203020204" pitchFamily="34" charset="0"/>
              </a:rPr>
              <a:t>Configure a high priority for DHCP client packets so that R1 preferentially processes DHCP client packets sent to the CPU.</a:t>
            </a:r>
          </a:p>
          <a:p>
            <a:pPr marL="266700" lvl="1" indent="-266700" fontAlgn="ctr">
              <a:buFont typeface="+mj-lt"/>
              <a:buAutoNum type="arabicPeriod"/>
            </a:pPr>
            <a:r>
              <a:rPr lang="en-US" sz="1100" dirty="0">
                <a:latin typeface="Huawei Sans" panose="020C0503030203020204" pitchFamily="34" charset="0"/>
              </a:rPr>
              <a:t>Disable the Telnet server function on R1 so that R1 discards received Telnet packets.</a:t>
            </a:r>
          </a:p>
        </p:txBody>
      </p:sp>
      <p:sp>
        <p:nvSpPr>
          <p:cNvPr id="24" name="文本框 23"/>
          <p:cNvSpPr txBox="1"/>
          <p:nvPr/>
        </p:nvSpPr>
        <p:spPr bwMode="gray">
          <a:xfrm>
            <a:off x="6167438" y="1260293"/>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Set the rate limit for ARP Request packets sent to the CPU.</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[R1-cpu-defend-policy-devicesafety] </a:t>
            </a:r>
            <a:r>
              <a:rPr lang="en-US" sz="1200" b="1" dirty="0">
                <a:latin typeface="Huawei Sans" panose="020C0503030203020204" pitchFamily="34" charset="0"/>
              </a:rPr>
              <a:t>packet-type </a:t>
            </a:r>
            <a:r>
              <a:rPr lang="en-US" sz="1200" b="1" dirty="0" err="1">
                <a:latin typeface="Huawei Sans" panose="020C0503030203020204" pitchFamily="34" charset="0"/>
              </a:rPr>
              <a:t>arp</a:t>
            </a:r>
            <a:r>
              <a:rPr lang="en-US" sz="1200" b="1" dirty="0">
                <a:latin typeface="Huawei Sans" panose="020C0503030203020204" pitchFamily="34" charset="0"/>
              </a:rPr>
              <a:t>-request rate-limit 64</a:t>
            </a:r>
          </a:p>
        </p:txBody>
      </p:sp>
      <p:sp>
        <p:nvSpPr>
          <p:cNvPr id="25" name="文本框 24"/>
          <p:cNvSpPr txBox="1"/>
          <p:nvPr/>
        </p:nvSpPr>
        <p:spPr bwMode="gray">
          <a:xfrm>
            <a:off x="6167438" y="2291936"/>
            <a:ext cx="5563841" cy="1332673"/>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Set the rate limit for FTP packets after active link protection is enabled.</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[R1-cpu-defend-policy-devicesafety] </a:t>
            </a:r>
            <a:r>
              <a:rPr lang="en-US" sz="1200" b="1" dirty="0">
                <a:latin typeface="Huawei Sans" panose="020C0503030203020204" pitchFamily="34" charset="0"/>
              </a:rPr>
              <a:t>application-apperceive packet-type ftp rate-limit 2000</a:t>
            </a:r>
          </a:p>
          <a:p>
            <a:pPr fontAlgn="ctr">
              <a:lnSpc>
                <a:spcPct val="130000"/>
              </a:lnSpc>
            </a:pPr>
            <a:r>
              <a:rPr lang="en-US" sz="1200" dirty="0">
                <a:latin typeface="Huawei Sans" panose="020C0503030203020204" pitchFamily="34" charset="0"/>
              </a:rPr>
              <a:t># Enable active link protection for FTP.</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cpu</a:t>
            </a:r>
            <a:r>
              <a:rPr lang="en-US" sz="1200" b="1" dirty="0">
                <a:latin typeface="Huawei Sans" panose="020C0503030203020204" pitchFamily="34" charset="0"/>
              </a:rPr>
              <a:t>-defend application-apperceive ftp enable</a:t>
            </a:r>
          </a:p>
        </p:txBody>
      </p:sp>
      <p:sp>
        <p:nvSpPr>
          <p:cNvPr id="27" name="文本框 26"/>
          <p:cNvSpPr txBox="1"/>
          <p:nvPr/>
        </p:nvSpPr>
        <p:spPr bwMode="gray">
          <a:xfrm>
            <a:off x="6167438" y="4083788"/>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Apply the attack defense policy.</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err="1">
                <a:latin typeface="Huawei Sans" panose="020C0503030203020204" pitchFamily="34" charset="0"/>
              </a:rPr>
              <a:t>cpu</a:t>
            </a:r>
            <a:r>
              <a:rPr lang="en-US" sz="1200" b="1" dirty="0">
                <a:latin typeface="Huawei Sans" panose="020C0503030203020204" pitchFamily="34" charset="0"/>
              </a:rPr>
              <a:t>-defend-policy </a:t>
            </a:r>
            <a:r>
              <a:rPr lang="en-US" sz="1200" b="1" dirty="0" err="1">
                <a:latin typeface="Huawei Sans" panose="020C0503030203020204" pitchFamily="34" charset="0"/>
              </a:rPr>
              <a:t>devicesafety</a:t>
            </a:r>
            <a:endParaRPr lang="en-US" altLang="zh-CN" sz="1200" b="1" dirty="0">
              <a:latin typeface="Huawei Sans" panose="020C0503030203020204" pitchFamily="34" charset="0"/>
            </a:endParaRPr>
          </a:p>
        </p:txBody>
      </p:sp>
      <p:sp>
        <p:nvSpPr>
          <p:cNvPr id="28" name="文本框 27"/>
          <p:cNvSpPr txBox="1"/>
          <p:nvPr/>
        </p:nvSpPr>
        <p:spPr bwMode="gray">
          <a:xfrm>
            <a:off x="6167438" y="5115430"/>
            <a:ext cx="5563841" cy="572464"/>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Disable the Telnet server function.</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a:latin typeface="Huawei Sans" panose="020C0503030203020204" pitchFamily="34" charset="0"/>
              </a:rPr>
              <a:t>undo telnet server enable</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38487221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800" y="410400"/>
            <a:ext cx="10154288" cy="640800"/>
          </a:xfrm>
        </p:spPr>
        <p:txBody>
          <a:bodyPr anchor="ctr"/>
          <a:lstStyle/>
          <a:p>
            <a:pPr fontAlgn="ctr"/>
            <a:r>
              <a:rPr lang="en-US" sz="3200" dirty="0">
                <a:latin typeface="Huawei Sans" panose="020C0503030203020204" pitchFamily="34" charset="0"/>
              </a:rPr>
              <a:t>Verifying the Local Attack Defense Configuration</a:t>
            </a:r>
            <a:endParaRPr lang="en-US" altLang="zh-CN" sz="3200" dirty="0">
              <a:latin typeface="Huawei Sans" panose="020C0503030203020204" pitchFamily="34" charset="0"/>
            </a:endParaRPr>
          </a:p>
        </p:txBody>
      </p:sp>
      <p:cxnSp>
        <p:nvCxnSpPr>
          <p:cNvPr id="26" name="直接连接符 25"/>
          <p:cNvCxnSpPr/>
          <p:nvPr/>
        </p:nvCxnSpPr>
        <p:spPr bwMode="gray">
          <a:xfrm>
            <a:off x="1099129" y="1578440"/>
            <a:ext cx="1456975" cy="9989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1099021" y="2577345"/>
            <a:ext cx="1347236" cy="18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590061" y="1771531"/>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Net1</a:t>
            </a:r>
            <a:endParaRPr lang="en-US" altLang="zh-CN" sz="1200" dirty="0">
              <a:latin typeface="Huawei Sans" panose="020C0503030203020204" pitchFamily="34" charset="0"/>
            </a:endParaRPr>
          </a:p>
        </p:txBody>
      </p:sp>
      <p:sp>
        <p:nvSpPr>
          <p:cNvPr id="37" name="矩形 36"/>
          <p:cNvSpPr/>
          <p:nvPr/>
        </p:nvSpPr>
        <p:spPr bwMode="gray">
          <a:xfrm>
            <a:off x="566438" y="2853110"/>
            <a:ext cx="5261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Net2</a:t>
            </a:r>
            <a:endParaRPr lang="en-US" altLang="zh-CN" sz="1200" dirty="0">
              <a:latin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9536" y="2373774"/>
            <a:ext cx="540000" cy="442800"/>
          </a:xfrm>
          <a:prstGeom prst="rect">
            <a:avLst/>
          </a:prstGeom>
        </p:spPr>
      </p:pic>
      <p:cxnSp>
        <p:nvCxnSpPr>
          <p:cNvPr id="39" name="直接连接符 38"/>
          <p:cNvCxnSpPr>
            <a:endCxn id="38" idx="1"/>
          </p:cNvCxnSpPr>
          <p:nvPr/>
        </p:nvCxnSpPr>
        <p:spPr bwMode="gray">
          <a:xfrm flipV="1">
            <a:off x="2986257" y="2595174"/>
            <a:ext cx="1123279" cy="4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3189427" y="2592356"/>
            <a:ext cx="982961"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192.168.1.1</a:t>
            </a:r>
            <a:endParaRPr lang="en-US" altLang="zh-CN" sz="1200" dirty="0">
              <a:latin typeface="Huawei Sans" panose="020C0503030203020204" pitchFamily="34" charset="0"/>
            </a:endParaRPr>
          </a:p>
        </p:txBody>
      </p:sp>
      <p:sp>
        <p:nvSpPr>
          <p:cNvPr id="41" name="矩形 40"/>
          <p:cNvSpPr/>
          <p:nvPr/>
        </p:nvSpPr>
        <p:spPr bwMode="gray">
          <a:xfrm>
            <a:off x="4184577" y="276802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R2</a:t>
            </a:r>
            <a:endParaRPr lang="en-US" altLang="zh-CN" sz="1200" dirty="0">
              <a:latin typeface="Huawei Sans" panose="020C0503030203020204" pitchFamily="34" charset="0"/>
            </a:endParaRPr>
          </a:p>
        </p:txBody>
      </p:sp>
      <p:sp>
        <p:nvSpPr>
          <p:cNvPr id="42" name="矩形 41"/>
          <p:cNvSpPr/>
          <p:nvPr/>
        </p:nvSpPr>
        <p:spPr bwMode="gray">
          <a:xfrm>
            <a:off x="2539133" y="2768029"/>
            <a:ext cx="365806"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R1</a:t>
            </a:r>
            <a:endParaRPr lang="en-US" altLang="zh-CN" sz="1200" dirty="0">
              <a:latin typeface="Huawei Sans" panose="020C0503030203020204" pitchFamily="34" charset="0"/>
            </a:endParaRPr>
          </a:p>
        </p:txBody>
      </p:sp>
      <p:pic>
        <p:nvPicPr>
          <p:cNvPr id="46" name="图片 4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1336628"/>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9021" y="2391990"/>
            <a:ext cx="540000" cy="442800"/>
          </a:xfrm>
          <a:prstGeom prst="rect">
            <a:avLst/>
          </a:prstGeom>
        </p:spPr>
      </p:pic>
      <p:sp>
        <p:nvSpPr>
          <p:cNvPr id="52" name="矩形 51"/>
          <p:cNvSpPr/>
          <p:nvPr/>
        </p:nvSpPr>
        <p:spPr bwMode="gray">
          <a:xfrm rot="1952689">
            <a:off x="1842693" y="2020588"/>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GE2/0/1</a:t>
            </a:r>
            <a:endParaRPr lang="en-US" altLang="zh-CN" sz="120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46711" y="2373774"/>
            <a:ext cx="540000" cy="442800"/>
          </a:xfrm>
          <a:prstGeom prst="rect">
            <a:avLst/>
          </a:prstGeom>
        </p:spPr>
      </p:pic>
      <p:sp>
        <p:nvSpPr>
          <p:cNvPr id="54" name="矩形 53"/>
          <p:cNvSpPr/>
          <p:nvPr/>
        </p:nvSpPr>
        <p:spPr bwMode="gray">
          <a:xfrm>
            <a:off x="1467966" y="2288598"/>
            <a:ext cx="756938" cy="276999"/>
          </a:xfrm>
          <a:prstGeom prst="rect">
            <a:avLst/>
          </a:prstGeom>
        </p:spPr>
        <p:txBody>
          <a:bodyPr wrap="none">
            <a:spAutoFit/>
          </a:bodyPr>
          <a:lstStyle/>
          <a:p>
            <a:pPr algn="ctr" eaLnBrk="1" fontAlgn="ctr" hangingPunct="1">
              <a:defRPr/>
            </a:pPr>
            <a:r>
              <a:rPr lang="en-US" sz="1200" dirty="0">
                <a:latin typeface="Huawei Sans" panose="020C0503030203020204" pitchFamily="34" charset="0"/>
              </a:rPr>
              <a:t>GE2/0/2</a:t>
            </a:r>
            <a:endParaRPr lang="en-US" altLang="zh-CN" sz="1200" dirty="0">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77453" y="2418239"/>
            <a:ext cx="810701" cy="408398"/>
          </a:xfrm>
          <a:prstGeom prst="rect">
            <a:avLst/>
          </a:prstGeom>
        </p:spPr>
      </p:pic>
      <p:cxnSp>
        <p:nvCxnSpPr>
          <p:cNvPr id="57" name="直接连接符 56"/>
          <p:cNvCxnSpPr>
            <a:stCxn id="38" idx="3"/>
            <a:endCxn id="56" idx="1"/>
          </p:cNvCxnSpPr>
          <p:nvPr/>
        </p:nvCxnSpPr>
        <p:spPr bwMode="gray">
          <a:xfrm>
            <a:off x="4649536" y="2595174"/>
            <a:ext cx="5279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6167438" y="1301856"/>
            <a:ext cx="5563841" cy="2973122"/>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Check the configured attack defense policy.</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[R1] </a:t>
            </a:r>
            <a:r>
              <a:rPr lang="en-US" sz="1200" b="1" dirty="0">
                <a:latin typeface="Huawei Sans" panose="020C0503030203020204" pitchFamily="34" charset="0"/>
              </a:rPr>
              <a:t>display </a:t>
            </a:r>
            <a:r>
              <a:rPr lang="en-US" sz="1200" b="1" dirty="0" err="1">
                <a:latin typeface="Huawei Sans" panose="020C0503030203020204" pitchFamily="34" charset="0"/>
              </a:rPr>
              <a:t>cpu</a:t>
            </a:r>
            <a:r>
              <a:rPr lang="en-US" sz="1200" b="1" dirty="0">
                <a:latin typeface="Huawei Sans" panose="020C0503030203020204" pitchFamily="34" charset="0"/>
              </a:rPr>
              <a:t>-defend policy </a:t>
            </a:r>
            <a:r>
              <a:rPr lang="en-US" sz="1200" b="1" dirty="0" err="1">
                <a:latin typeface="Huawei Sans" panose="020C0503030203020204" pitchFamily="34" charset="0"/>
              </a:rPr>
              <a:t>devicesafety</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Related slot    : &lt;0&gt;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a:t>
            </a:r>
          </a:p>
          <a:p>
            <a:pPr fontAlgn="ctr">
              <a:lnSpc>
                <a:spcPct val="130000"/>
              </a:lnSpc>
            </a:pPr>
            <a:r>
              <a:rPr lang="en-US" sz="1200" dirty="0">
                <a:latin typeface="Huawei Sans" panose="020C0503030203020204" pitchFamily="34" charset="0"/>
              </a:rPr>
              <a:t>Slot&lt;0&gt;          : Success </a:t>
            </a:r>
            <a:endParaRPr lang="en-US" altLang="zh-CN" sz="1200" dirty="0">
              <a:latin typeface="Huawei Sans" panose="020C0503030203020204" pitchFamily="34" charset="0"/>
            </a:endParaRPr>
          </a:p>
          <a:p>
            <a:pPr fontAlgn="ctr">
              <a:lnSpc>
                <a:spcPct val="130000"/>
              </a:lnSpc>
            </a:pPr>
            <a:r>
              <a:rPr lang="en-US" sz="1200" dirty="0">
                <a:latin typeface="Huawei Sans" panose="020C0503030203020204" pitchFamily="34" charset="0"/>
              </a:rPr>
              <a:t>Configuration :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Blacklist 1 ACL number                        : 4001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Packet-type </a:t>
            </a:r>
            <a:r>
              <a:rPr lang="en-US" sz="1200" dirty="0" err="1">
                <a:latin typeface="Huawei Sans" panose="020C0503030203020204" pitchFamily="34" charset="0"/>
              </a:rPr>
              <a:t>arp</a:t>
            </a:r>
            <a:r>
              <a:rPr lang="en-US" sz="1200" dirty="0">
                <a:latin typeface="Huawei Sans" panose="020C0503030203020204" pitchFamily="34" charset="0"/>
              </a:rPr>
              <a:t>-request rate-limit        : 64(</a:t>
            </a:r>
            <a:r>
              <a:rPr lang="en-US" sz="1200" dirty="0" err="1">
                <a:latin typeface="Huawei Sans" panose="020C0503030203020204" pitchFamily="34" charset="0"/>
              </a:rPr>
              <a:t>pps</a:t>
            </a:r>
            <a:r>
              <a:rPr lang="en-US" sz="1200" dirty="0">
                <a:latin typeface="Huawei Sans" panose="020C0503030203020204" pitchFamily="34" charset="0"/>
              </a:rPr>
              <a:t>)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Packet-type </a:t>
            </a:r>
            <a:r>
              <a:rPr lang="en-US" sz="1200" dirty="0" err="1">
                <a:latin typeface="Huawei Sans" panose="020C0503030203020204" pitchFamily="34" charset="0"/>
              </a:rPr>
              <a:t>dhcp</a:t>
            </a:r>
            <a:r>
              <a:rPr lang="en-US" sz="1200" dirty="0">
                <a:latin typeface="Huawei Sans" panose="020C0503030203020204" pitchFamily="34" charset="0"/>
              </a:rPr>
              <a:t>-client priority            : 3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Rate-limit all-packets                           : 2000(</a:t>
            </a:r>
            <a:r>
              <a:rPr lang="en-US" sz="1200" dirty="0" err="1">
                <a:latin typeface="Huawei Sans" panose="020C0503030203020204" pitchFamily="34" charset="0"/>
              </a:rPr>
              <a:t>pps</a:t>
            </a:r>
            <a:r>
              <a:rPr lang="en-US" sz="1200" dirty="0">
                <a:latin typeface="Huawei Sans" panose="020C0503030203020204" pitchFamily="34" charset="0"/>
              </a:rPr>
              <a:t>)(default)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Application-apperceive packet-type ftp  : 2000(</a:t>
            </a:r>
            <a:r>
              <a:rPr lang="en-US" sz="1200" dirty="0" err="1">
                <a:latin typeface="Huawei Sans" panose="020C0503030203020204" pitchFamily="34" charset="0"/>
              </a:rPr>
              <a:t>pps</a:t>
            </a:r>
            <a:r>
              <a:rPr lang="en-US" sz="1200" dirty="0">
                <a:latin typeface="Huawei Sans" panose="020C0503030203020204" pitchFamily="34" charset="0"/>
              </a:rPr>
              <a:t>) </a:t>
            </a:r>
            <a:endParaRPr lang="en-US" altLang="zh-CN" sz="1200" dirty="0">
              <a:latin typeface="Huawei Sans" panose="020C0503030203020204" pitchFamily="34" charset="0"/>
            </a:endParaRPr>
          </a:p>
          <a:p>
            <a:pPr lvl="1" fontAlgn="ctr">
              <a:lnSpc>
                <a:spcPct val="130000"/>
              </a:lnSpc>
            </a:pPr>
            <a:r>
              <a:rPr lang="en-US" sz="1200" dirty="0">
                <a:latin typeface="Huawei Sans" panose="020C0503030203020204" pitchFamily="34" charset="0"/>
              </a:rPr>
              <a:t>Application-apperceive packet-type </a:t>
            </a:r>
            <a:r>
              <a:rPr lang="en-US" sz="1200" dirty="0" err="1">
                <a:latin typeface="Huawei Sans" panose="020C0503030203020204" pitchFamily="34" charset="0"/>
              </a:rPr>
              <a:t>tftp</a:t>
            </a:r>
            <a:r>
              <a:rPr lang="en-US" sz="1200" dirty="0">
                <a:latin typeface="Huawei Sans" panose="020C0503030203020204" pitchFamily="34" charset="0"/>
              </a:rPr>
              <a:t> : 2000(</a:t>
            </a:r>
            <a:r>
              <a:rPr lang="en-US" sz="1200" dirty="0" err="1">
                <a:latin typeface="Huawei Sans" panose="020C0503030203020204" pitchFamily="34" charset="0"/>
              </a:rPr>
              <a:t>pps</a:t>
            </a:r>
            <a:r>
              <a:rPr lang="en-US" sz="1200" dirty="0">
                <a:latin typeface="Huawei Sans" panose="020C0503030203020204" pitchFamily="34" charset="0"/>
              </a:rPr>
              <a:t>) </a:t>
            </a:r>
            <a:endParaRPr lang="en-US" altLang="zh-CN" sz="1200" b="1" dirty="0">
              <a:latin typeface="Huawei Sans" panose="020C0503030203020204" pitchFamily="34" charset="0"/>
            </a:endParaRPr>
          </a:p>
        </p:txBody>
      </p:sp>
      <p:sp>
        <p:nvSpPr>
          <p:cNvPr id="30" name="文本框 29"/>
          <p:cNvSpPr txBox="1"/>
          <p:nvPr/>
        </p:nvSpPr>
        <p:spPr bwMode="gray">
          <a:xfrm>
            <a:off x="446088" y="3408628"/>
            <a:ext cx="5609353" cy="2973122"/>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lnSpc>
                <a:spcPct val="130000"/>
              </a:lnSpc>
            </a:pPr>
            <a:r>
              <a:rPr lang="en-US" sz="1200" dirty="0">
                <a:latin typeface="Huawei Sans" panose="020C0503030203020204" pitchFamily="34" charset="0"/>
              </a:rPr>
              <a:t># Check the statistics on packets sent to the MPU. That some packets are discarded indicates that the rate limit is set for ARP Request packets.</a:t>
            </a: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a:p>
            <a:pPr fontAlgn="ctr">
              <a:lnSpc>
                <a:spcPct val="130000"/>
              </a:lnSpc>
            </a:pPr>
            <a:endParaRPr lang="en-US" altLang="zh-CN" sz="1200" dirty="0">
              <a:latin typeface="Huawei Sans" panose="020C0503030203020204" pitchFamily="34" charset="0"/>
            </a:endParaRPr>
          </a:p>
        </p:txBody>
      </p:sp>
      <p:graphicFrame>
        <p:nvGraphicFramePr>
          <p:cNvPr id="31" name="表格 30"/>
          <p:cNvGraphicFramePr>
            <a:graphicFrameLocks noGrp="1"/>
          </p:cNvGraphicFramePr>
          <p:nvPr>
            <p:extLst>
              <p:ext uri="{D42A27DB-BD31-4B8C-83A1-F6EECF244321}">
                <p14:modId xmlns:p14="http://schemas.microsoft.com/office/powerpoint/2010/main" val="2784060168"/>
              </p:ext>
            </p:extLst>
          </p:nvPr>
        </p:nvGraphicFramePr>
        <p:xfrm>
          <a:off x="611432" y="3945507"/>
          <a:ext cx="4927600" cy="2308860"/>
        </p:xfrm>
        <a:graphic>
          <a:graphicData uri="http://schemas.openxmlformats.org/drawingml/2006/table">
            <a:tbl>
              <a:tblPr>
                <a:tableStyleId>{72833802-FEF1-4C79-8D5D-14CF1EAF98D9}</a:tableStyleId>
              </a:tblPr>
              <a:tblGrid>
                <a:gridCol w="1372484">
                  <a:extLst>
                    <a:ext uri="{9D8B030D-6E8A-4147-A177-3AD203B41FA5}">
                      <a16:colId xmlns:a16="http://schemas.microsoft.com/office/drawing/2014/main" val="20000"/>
                    </a:ext>
                  </a:extLst>
                </a:gridCol>
                <a:gridCol w="1401078">
                  <a:extLst>
                    <a:ext uri="{9D8B030D-6E8A-4147-A177-3AD203B41FA5}">
                      <a16:colId xmlns:a16="http://schemas.microsoft.com/office/drawing/2014/main" val="20001"/>
                    </a:ext>
                  </a:extLst>
                </a:gridCol>
                <a:gridCol w="2154038">
                  <a:extLst>
                    <a:ext uri="{9D8B030D-6E8A-4147-A177-3AD203B41FA5}">
                      <a16:colId xmlns:a16="http://schemas.microsoft.com/office/drawing/2014/main" val="20002"/>
                    </a:ext>
                  </a:extLst>
                </a:gridCol>
              </a:tblGrid>
              <a:tr h="171450">
                <a:tc gridSpan="3">
                  <a:txBody>
                    <a:bodyPr/>
                    <a:lstStyle/>
                    <a:p>
                      <a:pPr algn="l" fontAlgn="ctr"/>
                      <a:r>
                        <a:rPr lang="en-US" sz="1200" dirty="0">
                          <a:latin typeface="Huawei Sans" panose="020C0503030203020204" pitchFamily="34" charset="0"/>
                        </a:rPr>
                        <a:t>&lt;R1&gt; </a:t>
                      </a:r>
                      <a:r>
                        <a:rPr lang="en-US" sz="1200" b="1" dirty="0">
                          <a:solidFill>
                            <a:schemeClr val="tx1"/>
                          </a:solidFill>
                          <a:latin typeface="Huawei Sans" panose="020C0503030203020204" pitchFamily="34" charset="0"/>
                        </a:rPr>
                        <a:t>display </a:t>
                      </a:r>
                      <a:r>
                        <a:rPr lang="en-US" sz="1200" b="1" dirty="0" err="1">
                          <a:solidFill>
                            <a:schemeClr val="tx1"/>
                          </a:solidFill>
                          <a:latin typeface="Huawei Sans" panose="020C0503030203020204" pitchFamily="34" charset="0"/>
                        </a:rPr>
                        <a:t>cpu</a:t>
                      </a:r>
                      <a:r>
                        <a:rPr lang="en-US" sz="1200" b="1" dirty="0">
                          <a:solidFill>
                            <a:schemeClr val="tx1"/>
                          </a:solidFill>
                          <a:latin typeface="Huawei Sans" panose="020C0503030203020204" pitchFamily="34" charset="0"/>
                        </a:rPr>
                        <a:t>-defend statistics</a:t>
                      </a:r>
                      <a:endParaRPr lang="en-US" sz="1200" b="1" i="0" u="none" strike="noStrike" dirty="0">
                        <a:solidFill>
                          <a:schemeClr val="tx1"/>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71450">
                <a:tc>
                  <a:txBody>
                    <a:bodyPr/>
                    <a:lstStyle/>
                    <a:p>
                      <a:pPr algn="ctr" fontAlgn="ctr"/>
                      <a:r>
                        <a:rPr lang="en-US" sz="1200" dirty="0">
                          <a:latin typeface="Huawei Sans" panose="020C0503030203020204" pitchFamily="34" charset="0"/>
                        </a:rPr>
                        <a:t>Packet Type</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Pass Packets</a:t>
                      </a:r>
                      <a:endParaRPr 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Drop Packets</a:t>
                      </a:r>
                      <a:endParaRPr 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71450">
                <a:tc gridSpan="3">
                  <a:txBody>
                    <a:bodyPr/>
                    <a:lstStyle/>
                    <a:p>
                      <a:pPr algn="ctr" fontAlgn="ctr"/>
                      <a:endParaRPr lang="en-US" altLang="zh-CN"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w="6350" cap="flat" cmpd="sng" algn="ctr">
                      <a:noFill/>
                      <a:prstDash val="solid"/>
                      <a:miter lim="800000"/>
                    </a:lnR>
                    <a:lnT>
                      <a:noFill/>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171450">
                <a:tc>
                  <a:txBody>
                    <a:bodyPr/>
                    <a:lstStyle/>
                    <a:p>
                      <a:pPr algn="ctr" fontAlgn="ctr"/>
                      <a:r>
                        <a:rPr lang="en-US" sz="1200" dirty="0">
                          <a:latin typeface="Huawei Sans" panose="020C0503030203020204" pitchFamily="34" charset="0"/>
                        </a:rPr>
                        <a:t>8021X</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71450">
                <a:tc>
                  <a:txBody>
                    <a:bodyPr/>
                    <a:lstStyle/>
                    <a:p>
                      <a:pPr algn="ctr" fontAlgn="ctr"/>
                      <a:r>
                        <a:rPr lang="en-US" sz="1200" dirty="0" err="1">
                          <a:latin typeface="Huawei Sans" panose="020C0503030203020204" pitchFamily="34" charset="0"/>
                        </a:rPr>
                        <a:t>arp</a:t>
                      </a:r>
                      <a:r>
                        <a:rPr lang="en-US" sz="1200" dirty="0">
                          <a:latin typeface="Huawei Sans" panose="020C0503030203020204" pitchFamily="34" charset="0"/>
                        </a:rPr>
                        <a:t>-miss</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5</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71450">
                <a:tc>
                  <a:txBody>
                    <a:bodyPr/>
                    <a:lstStyle/>
                    <a:p>
                      <a:pPr algn="ctr" fontAlgn="ctr"/>
                      <a:r>
                        <a:rPr lang="en-US" sz="1200" dirty="0" err="1">
                          <a:latin typeface="Huawei Sans" panose="020C0503030203020204" pitchFamily="34" charset="0"/>
                        </a:rPr>
                        <a:t>arp</a:t>
                      </a:r>
                      <a:r>
                        <a:rPr lang="en-US" sz="1200" dirty="0">
                          <a:latin typeface="Huawei Sans" panose="020C0503030203020204" pitchFamily="34" charset="0"/>
                        </a:rPr>
                        <a:t>-reply</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8090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71450">
                <a:tc>
                  <a:txBody>
                    <a:bodyPr/>
                    <a:lstStyle/>
                    <a:p>
                      <a:pPr algn="ctr" fontAlgn="ctr"/>
                      <a:r>
                        <a:rPr lang="en-US" sz="1200" dirty="0" err="1">
                          <a:latin typeface="Huawei Sans" panose="020C0503030203020204" pitchFamily="34" charset="0"/>
                        </a:rPr>
                        <a:t>arp</a:t>
                      </a:r>
                      <a:r>
                        <a:rPr lang="en-US" sz="1200" dirty="0">
                          <a:latin typeface="Huawei Sans" panose="020C0503030203020204" pitchFamily="34" charset="0"/>
                        </a:rPr>
                        <a:t>-request</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1446576</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127773</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71450">
                <a:tc>
                  <a:txBody>
                    <a:bodyPr/>
                    <a:lstStyle/>
                    <a:p>
                      <a:pPr algn="ctr" fontAlgn="ctr"/>
                      <a:r>
                        <a:rPr lang="en-US" sz="1200" dirty="0" err="1">
                          <a:latin typeface="Huawei Sans" panose="020C0503030203020204" pitchFamily="34" charset="0"/>
                        </a:rPr>
                        <a:t>bfd</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171450">
                <a:tc>
                  <a:txBody>
                    <a:bodyPr/>
                    <a:lstStyle/>
                    <a:p>
                      <a:pPr algn="ctr" fontAlgn="ctr"/>
                      <a:r>
                        <a:rPr lang="en-US" sz="1200" dirty="0" err="1">
                          <a:latin typeface="Huawei Sans" panose="020C0503030203020204" pitchFamily="34" charset="0"/>
                        </a:rPr>
                        <a:t>bgp</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171450">
                <a:tc>
                  <a:txBody>
                    <a:bodyPr/>
                    <a:lstStyle/>
                    <a:p>
                      <a:pPr algn="ctr" fontAlgn="ctr"/>
                      <a:r>
                        <a:rPr lang="en-US" sz="1200" dirty="0">
                          <a:latin typeface="Huawei Sans" panose="020C0503030203020204" pitchFamily="34" charset="0"/>
                        </a:rPr>
                        <a:t>bgp4plus</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171450">
                <a:tc>
                  <a:txBody>
                    <a:bodyPr/>
                    <a:lstStyle/>
                    <a:p>
                      <a:pPr algn="ctr" fontAlgn="ctr"/>
                      <a:r>
                        <a:rPr lang="en-US" sz="1200" dirty="0" err="1">
                          <a:latin typeface="Huawei Sans" panose="020C0503030203020204" pitchFamily="34" charset="0"/>
                        </a:rPr>
                        <a:t>dhcp</a:t>
                      </a:r>
                      <a:r>
                        <a:rPr lang="en-US" sz="1200" dirty="0">
                          <a:latin typeface="Huawei Sans" panose="020C0503030203020204" pitchFamily="34" charset="0"/>
                        </a:rPr>
                        <a:t>-client</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879</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71450">
                <a:tc>
                  <a:txBody>
                    <a:bodyPr/>
                    <a:lstStyle/>
                    <a:p>
                      <a:pPr algn="ctr" fontAlgn="ctr"/>
                      <a:r>
                        <a:rPr lang="en-US" sz="1200" dirty="0" err="1">
                          <a:latin typeface="Huawei Sans" panose="020C0503030203020204" pitchFamily="34" charset="0"/>
                        </a:rPr>
                        <a:t>dhcp</a:t>
                      </a:r>
                      <a:r>
                        <a:rPr lang="en-US" sz="1200" dirty="0">
                          <a:latin typeface="Huawei Sans" panose="020C0503030203020204" pitchFamily="34" charset="0"/>
                        </a:rPr>
                        <a:t>-server</a:t>
                      </a:r>
                      <a:endParaRPr lang="en-US" sz="1200" b="0" i="0" u="none" strike="noStrike" dirty="0">
                        <a:solidFill>
                          <a:srgbClr val="333333"/>
                        </a:solidFill>
                        <a:effectLst/>
                        <a:latin typeface="Huawei Sans" panose="020C0503030203020204" pitchFamily="34" charset="0"/>
                        <a:ea typeface="新宋体" panose="02010609030101010101" pitchFamily="49" charset="-122"/>
                      </a:endParaRPr>
                    </a:p>
                  </a:txBody>
                  <a:tcPr marL="9525" marR="9525" marT="9525"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dirty="0">
                          <a:latin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506134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fontAlgn="ctr"/>
            <a:r>
              <a:rPr lang="en-US" dirty="0">
                <a:latin typeface="Huawei Sans" panose="020C0503030203020204" pitchFamily="34" charset="0"/>
              </a:rPr>
              <a:t>(</a:t>
            </a:r>
            <a:r>
              <a:rPr lang="en-US" dirty="0" err="1">
                <a:latin typeface="Huawei Sans" panose="020C0503030203020204" pitchFamily="34" charset="0"/>
              </a:rPr>
              <a:t>TorF</a:t>
            </a:r>
            <a:r>
              <a:rPr lang="en-US" dirty="0">
                <a:latin typeface="Huawei Sans" panose="020C0503030203020204" pitchFamily="34" charset="0"/>
              </a:rPr>
              <a:t>) STelnet is more secure than Telnet for remote login. This is because STelnet uses TCP encapsulation while Telnet uses UDP encapsulation.</a:t>
            </a:r>
            <a:endParaRPr lang="en-US" altLang="zh-CN" dirty="0">
              <a:latin typeface="Huawei Sans" panose="020C0503030203020204" pitchFamily="34" charset="0"/>
            </a:endParaRPr>
          </a:p>
          <a:p>
            <a:pPr fontAlgn="ctr"/>
            <a:r>
              <a:rPr lang="en-US" dirty="0">
                <a:latin typeface="Huawei Sans" panose="020C0503030203020204" pitchFamily="34" charset="0"/>
              </a:rPr>
              <a:t>(</a:t>
            </a:r>
            <a:r>
              <a:rPr lang="en-US" dirty="0" err="1">
                <a:latin typeface="Huawei Sans" panose="020C0503030203020204" pitchFamily="34" charset="0"/>
              </a:rPr>
              <a:t>TorF</a:t>
            </a:r>
            <a:r>
              <a:rPr lang="en-US" dirty="0">
                <a:latin typeface="Huawei Sans" panose="020C0503030203020204" pitchFamily="34" charset="0"/>
              </a:rPr>
              <a:t>) Local attack defense includes CPU attack defense and attack source tracing.</a:t>
            </a: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647810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a:lstStyle/>
          <a:p>
            <a:pPr algn="l" fontAlgn="ctr"/>
            <a:r>
              <a:rPr lang="en-US" sz="2000" dirty="0">
                <a:latin typeface="Huawei Sans" panose="020C0503030203020204" pitchFamily="34" charset="0"/>
              </a:rPr>
              <a:t>When performing security hardening on a device, take all possible dimensions into consideration, including the management plane, control plane, and forwarding plane. Based on the innate vulnerabilities of the device, assess network security risks and sort out the overall security architecture and security hardening policies for the device.</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Use secure protocols such as SSH and SFTP for device access and data transmission, unless the device does not support these. The CPU of a device is vulnerable to attacks. Therefore, local attack defense is of vital importance.</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8825074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016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bwMode="gray"/>
        <p:txBody>
          <a:bodyPr/>
          <a:lstStyle/>
          <a:p>
            <a:pPr fontAlgn="ctr"/>
            <a:r>
              <a:rPr lang="en-US" dirty="0">
                <a:latin typeface="Huawei Sans" panose="020C0503030203020204" pitchFamily="34" charset="0"/>
              </a:rPr>
              <a:t>Upon completion of this course, you will be able to:</a:t>
            </a:r>
          </a:p>
          <a:p>
            <a:pPr marL="654050" lvl="1" indent="-330200" fontAlgn="ctr"/>
            <a:r>
              <a:rPr lang="en-US" dirty="0">
                <a:latin typeface="Huawei Sans" panose="020C0503030203020204" pitchFamily="34" charset="0"/>
              </a:rPr>
              <a:t>Learn common device security hardening policies.</a:t>
            </a:r>
            <a:endParaRPr lang="en-US" altLang="zh-CN" dirty="0">
              <a:latin typeface="Huawei Sans" panose="020C0503030203020204" pitchFamily="34" charset="0"/>
            </a:endParaRPr>
          </a:p>
          <a:p>
            <a:pPr marL="654050" lvl="1" indent="-330200" fontAlgn="ctr"/>
            <a:r>
              <a:rPr lang="en-US" dirty="0">
                <a:latin typeface="Huawei Sans" panose="020C0503030203020204" pitchFamily="34" charset="0"/>
              </a:rPr>
              <a:t>Configure STelnet.</a:t>
            </a:r>
            <a:endParaRPr lang="en-US" altLang="zh-CN" dirty="0">
              <a:latin typeface="Huawei Sans" panose="020C0503030203020204" pitchFamily="34" charset="0"/>
            </a:endParaRPr>
          </a:p>
          <a:p>
            <a:pPr marL="654050" lvl="1" indent="-330200" fontAlgn="ctr"/>
            <a:r>
              <a:rPr lang="en-US" dirty="0">
                <a:latin typeface="Huawei Sans" panose="020C0503030203020204" pitchFamily="34" charset="0"/>
              </a:rPr>
              <a:t>Configure local attack defense.</a:t>
            </a:r>
            <a:endParaRPr lang="en-US" altLang="zh-CN" dirty="0">
              <a:latin typeface="Huawei Sans" panose="020C0503030203020204" pitchFamily="34" charset="0"/>
            </a:endParaRPr>
          </a:p>
          <a:p>
            <a:pPr lvl="1"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497053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fontAlgn="ctr"/>
            <a:r>
              <a:rPr lang="en-US" b="1" dirty="0">
                <a:latin typeface="Huawei Sans" panose="020C0503030203020204" pitchFamily="34" charset="0"/>
              </a:rPr>
              <a:t>Common Security Hardening Policies</a:t>
            </a:r>
            <a:endParaRPr lang="en-US" altLang="zh-CN" b="1" dirty="0">
              <a:latin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Examples for Security Hardening Policy Deployment</a:t>
            </a:r>
          </a:p>
          <a:p>
            <a:pPr lvl="2"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202957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765090" y="1242453"/>
            <a:ext cx="6992962" cy="4680000"/>
          </a:xfrm>
        </p:spPr>
        <p:txBody>
          <a:bodyPr/>
          <a:lstStyle/>
          <a:p>
            <a:pPr lvl="0" algn="l" fontAlgn="ctr"/>
            <a:r>
              <a:rPr lang="en-US" sz="1800" dirty="0">
                <a:latin typeface="Huawei Sans" panose="020C0503030203020204" pitchFamily="34" charset="0"/>
              </a:rPr>
              <a:t>Network security is a systematic project. Everything on the network may become a target of attacks, and network devices are no exception.</a:t>
            </a:r>
            <a:endParaRPr lang="en-US" altLang="zh-CN" sz="1800" dirty="0">
              <a:latin typeface="Huawei Sans" panose="020C0503030203020204" pitchFamily="34" charset="0"/>
            </a:endParaRPr>
          </a:p>
          <a:p>
            <a:pPr lvl="0" algn="l" fontAlgn="ctr"/>
            <a:r>
              <a:rPr lang="en-US" sz="1800" dirty="0">
                <a:latin typeface="Huawei Sans" panose="020C0503030203020204" pitchFamily="34" charset="0"/>
              </a:rPr>
              <a:t>Common attacks on network devices include the following:</a:t>
            </a:r>
            <a:endParaRPr lang="en-US" altLang="zh-CN" sz="1800" dirty="0">
              <a:latin typeface="Huawei Sans" panose="020C0503030203020204" pitchFamily="34" charset="0"/>
            </a:endParaRPr>
          </a:p>
          <a:p>
            <a:pPr marL="628650" lvl="1" indent="-314325" fontAlgn="ctr">
              <a:buFont typeface="+mj-lt"/>
              <a:buAutoNum type="arabicPeriod"/>
            </a:pPr>
            <a:r>
              <a:rPr lang="en-US" sz="1600" dirty="0">
                <a:latin typeface="Huawei Sans" panose="020C0503030203020204" pitchFamily="34" charset="0"/>
              </a:rPr>
              <a:t>Malicious users log in to network devices to perform unauthorized operations (for example, restarting the devices), leading to malfunctioning networks.</a:t>
            </a:r>
            <a:endParaRPr lang="en-US" altLang="zh-CN" sz="1600" dirty="0">
              <a:latin typeface="Huawei Sans" panose="020C0503030203020204" pitchFamily="34" charset="0"/>
            </a:endParaRPr>
          </a:p>
          <a:p>
            <a:pPr marL="628650" lvl="1" indent="-314325" fontAlgn="ctr">
              <a:buFont typeface="+mj-lt"/>
              <a:buAutoNum type="arabicPeriod"/>
            </a:pPr>
            <a:r>
              <a:rPr lang="en-US" sz="1600" dirty="0">
                <a:latin typeface="Huawei Sans" panose="020C0503030203020204" pitchFamily="34" charset="0"/>
              </a:rPr>
              <a:t>A large number of control packets (for example, ICMP packets) are forged and sent to the CPU of a target device, leading to a surge in the CPU usage.</a:t>
            </a:r>
            <a:endParaRPr lang="en-US" altLang="zh-CN" sz="1600" dirty="0">
              <a:latin typeface="Huawei Sans" panose="020C0503030203020204" pitchFamily="34" charset="0"/>
            </a:endParaRPr>
          </a:p>
          <a:p>
            <a:pPr lvl="1" fontAlgn="ctr"/>
            <a:endParaRPr lang="en-US" altLang="zh-CN" sz="1600" dirty="0">
              <a:latin typeface="Huawei Sans" panose="020C0503030203020204" pitchFamily="34" charset="0"/>
            </a:endParaRPr>
          </a:p>
          <a:p>
            <a:pPr lvl="0" algn="l" fontAlgn="ctr"/>
            <a:endParaRPr lang="en-US" altLang="zh-CN" sz="1800" dirty="0">
              <a:latin typeface="Huawei Sans" panose="020C0503030203020204" pitchFamily="34" charset="0"/>
            </a:endParaRPr>
          </a:p>
          <a:p>
            <a:pPr lvl="0"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Why Is Security Vital to Network Devices?</a:t>
            </a:r>
            <a:endParaRPr lang="en-US" altLang="zh-CN" dirty="0">
              <a:latin typeface="Huawei Sans" panose="020C0503030203020204" pitchFamily="34" charset="0"/>
            </a:endParaRPr>
          </a:p>
        </p:txBody>
      </p:sp>
      <p:sp>
        <p:nvSpPr>
          <p:cNvPr id="50" name="文本框 49"/>
          <p:cNvSpPr txBox="1"/>
          <p:nvPr/>
        </p:nvSpPr>
        <p:spPr bwMode="gray">
          <a:xfrm>
            <a:off x="3026493" y="4899779"/>
            <a:ext cx="1507758" cy="707886"/>
          </a:xfrm>
          <a:prstGeom prst="rect">
            <a:avLst/>
          </a:prstGeom>
          <a:noFill/>
          <a:ln>
            <a:noFill/>
          </a:ln>
        </p:spPr>
        <p:txBody>
          <a:bodyPr wrap="square" rtlCol="0">
            <a:spAutoFit/>
          </a:bodyPr>
          <a:lstStyle/>
          <a:p>
            <a:pPr fontAlgn="ctr">
              <a:lnSpc>
                <a:spcPts val="2400"/>
              </a:lnSpc>
              <a:spcBef>
                <a:spcPts val="0"/>
              </a:spcBef>
              <a:spcAft>
                <a:spcPts val="0"/>
              </a:spcAft>
            </a:pPr>
            <a:r>
              <a:rPr lang="en-US" sz="1200" dirty="0">
                <a:solidFill>
                  <a:prstClr val="black"/>
                </a:solidFill>
                <a:latin typeface="Huawei Sans" panose="020C0503030203020204" pitchFamily="34" charset="0"/>
              </a:rPr>
              <a:t>&lt;R1&gt;</a:t>
            </a:r>
            <a:r>
              <a:rPr lang="en-US" sz="1200" b="1" dirty="0">
                <a:solidFill>
                  <a:prstClr val="black"/>
                </a:solidFill>
                <a:latin typeface="Huawei Sans" panose="020C0503030203020204" pitchFamily="34" charset="0"/>
              </a:rPr>
              <a:t>telnet </a:t>
            </a:r>
            <a:r>
              <a:rPr lang="en-US" sz="1200" b="1" dirty="0" err="1">
                <a:solidFill>
                  <a:prstClr val="black"/>
                </a:solidFill>
                <a:latin typeface="Huawei Sans" panose="020C0503030203020204" pitchFamily="34" charset="0"/>
              </a:rPr>
              <a:t>x.x.x.x</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200" dirty="0">
                <a:solidFill>
                  <a:prstClr val="black"/>
                </a:solidFill>
                <a:latin typeface="Huawei Sans" panose="020C0503030203020204" pitchFamily="34" charset="0"/>
              </a:rPr>
              <a:t>&lt;Rn&gt;</a:t>
            </a:r>
            <a:r>
              <a:rPr lang="en-US" sz="1200" b="1" dirty="0">
                <a:solidFill>
                  <a:prstClr val="black"/>
                </a:solidFill>
                <a:latin typeface="Huawei Sans" panose="020C0503030203020204" pitchFamily="34" charset="0"/>
              </a:rPr>
              <a:t>reboot</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圆角矩形 6"/>
          <p:cNvSpPr/>
          <p:nvPr/>
        </p:nvSpPr>
        <p:spPr bwMode="gray">
          <a:xfrm>
            <a:off x="948212" y="3945611"/>
            <a:ext cx="1966918" cy="1482798"/>
          </a:xfrm>
          <a:prstGeom prst="roundRect">
            <a:avLst>
              <a:gd name="adj" fmla="val 8101"/>
            </a:avLst>
          </a:prstGeom>
          <a:solidFill>
            <a:schemeClr val="bg1">
              <a:lumMod val="9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 name="圆角矩形 8"/>
          <p:cNvSpPr/>
          <p:nvPr/>
        </p:nvSpPr>
        <p:spPr bwMode="gray">
          <a:xfrm>
            <a:off x="948213" y="2522232"/>
            <a:ext cx="1984390" cy="1301465"/>
          </a:xfrm>
          <a:prstGeom prst="roundRect">
            <a:avLst>
              <a:gd name="adj" fmla="val 8529"/>
            </a:avLst>
          </a:prstGeom>
          <a:solidFill>
            <a:srgbClr val="F4FBFE"/>
          </a:solid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2" name="图片 11"/>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69322" y="3727656"/>
            <a:ext cx="540000" cy="442800"/>
          </a:xfrm>
          <a:prstGeom prst="rect">
            <a:avLst/>
          </a:prstGeom>
        </p:spPr>
      </p:pic>
      <p:pic>
        <p:nvPicPr>
          <p:cNvPr id="13" name="图片 1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129138" y="3727656"/>
            <a:ext cx="540000" cy="442800"/>
          </a:xfrm>
          <a:prstGeom prst="rect">
            <a:avLst/>
          </a:prstGeom>
        </p:spPr>
      </p:pic>
      <p:cxnSp>
        <p:nvCxnSpPr>
          <p:cNvPr id="14" name="直接连接符 13"/>
          <p:cNvCxnSpPr>
            <a:stCxn id="33" idx="3"/>
            <a:endCxn id="34" idx="1"/>
          </p:cNvCxnSpPr>
          <p:nvPr/>
        </p:nvCxnSpPr>
        <p:spPr bwMode="gray">
          <a:xfrm>
            <a:off x="1669138" y="2903544"/>
            <a:ext cx="600184"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6" name="直接连接符 15"/>
          <p:cNvCxnSpPr>
            <a:stCxn id="34" idx="2"/>
            <a:endCxn id="12" idx="0"/>
          </p:cNvCxnSpPr>
          <p:nvPr/>
        </p:nvCxnSpPr>
        <p:spPr bwMode="gray">
          <a:xfrm>
            <a:off x="2539322" y="3124944"/>
            <a:ext cx="0" cy="6027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8" name="直接连接符 17"/>
          <p:cNvCxnSpPr>
            <a:stCxn id="13" idx="0"/>
            <a:endCxn id="33" idx="2"/>
          </p:cNvCxnSpPr>
          <p:nvPr/>
        </p:nvCxnSpPr>
        <p:spPr bwMode="gray">
          <a:xfrm flipV="1">
            <a:off x="1399138" y="3124944"/>
            <a:ext cx="0" cy="602712"/>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1" name="直接连接符 20"/>
          <p:cNvCxnSpPr>
            <a:stCxn id="13" idx="2"/>
          </p:cNvCxnSpPr>
          <p:nvPr/>
        </p:nvCxnSpPr>
        <p:spPr bwMode="gray">
          <a:xfrm>
            <a:off x="1399138" y="4170456"/>
            <a:ext cx="2746" cy="658415"/>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2" name="直接连接符 21"/>
          <p:cNvCxnSpPr>
            <a:stCxn id="12" idx="2"/>
            <a:endCxn id="41" idx="0"/>
          </p:cNvCxnSpPr>
          <p:nvPr/>
        </p:nvCxnSpPr>
        <p:spPr bwMode="gray">
          <a:xfrm>
            <a:off x="2539322" y="4170456"/>
            <a:ext cx="0" cy="445941"/>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5" name="直接连接符 24"/>
          <p:cNvCxnSpPr>
            <a:endCxn id="29" idx="0"/>
          </p:cNvCxnSpPr>
          <p:nvPr/>
        </p:nvCxnSpPr>
        <p:spPr bwMode="gray">
          <a:xfrm flipH="1">
            <a:off x="1399138" y="4923938"/>
            <a:ext cx="2746" cy="68138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pic>
        <p:nvPicPr>
          <p:cNvPr id="29" name="图片 28"/>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129138" y="5605318"/>
            <a:ext cx="540000" cy="442800"/>
          </a:xfrm>
          <a:prstGeom prst="rect">
            <a:avLst/>
          </a:prstGeom>
        </p:spPr>
      </p:pic>
      <p:pic>
        <p:nvPicPr>
          <p:cNvPr id="30" name="图片 29"/>
          <p:cNvPicPr>
            <a:picLocks/>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69322" y="5605318"/>
            <a:ext cx="540000" cy="442800"/>
          </a:xfrm>
          <a:prstGeom prst="rect">
            <a:avLst/>
          </a:prstGeom>
        </p:spPr>
      </p:pic>
      <p:sp>
        <p:nvSpPr>
          <p:cNvPr id="31" name="文本框 30"/>
          <p:cNvSpPr txBox="1"/>
          <p:nvPr/>
        </p:nvSpPr>
        <p:spPr bwMode="gray">
          <a:xfrm>
            <a:off x="3257333" y="5090039"/>
            <a:ext cx="974151" cy="307777"/>
          </a:xfrm>
          <a:prstGeom prst="rect">
            <a:avLst/>
          </a:prstGeom>
          <a:noFill/>
        </p:spPr>
        <p:txBody>
          <a:bodyPr wrap="square" rtlCol="0" anchor="ctr">
            <a:spAutoFit/>
          </a:bodyPr>
          <a:lstStyle/>
          <a:p>
            <a:pPr algn="ctr" fontAlgn="ctr"/>
            <a:r>
              <a:rPr lang="en-US" sz="1400" dirty="0">
                <a:latin typeface="Huawei Sans" panose="020C0503030203020204" pitchFamily="34" charset="0"/>
              </a:rPr>
              <a:t>…</a:t>
            </a:r>
            <a:endParaRPr lang="en-US" altLang="zh-CN" sz="1400" dirty="0">
              <a:latin typeface="Huawei Sans" panose="020C0503030203020204" pitchFamily="34" charset="0"/>
            </a:endParaRPr>
          </a:p>
        </p:txBody>
      </p:sp>
      <p:sp>
        <p:nvSpPr>
          <p:cNvPr id="32" name="文本框 31"/>
          <p:cNvSpPr txBox="1"/>
          <p:nvPr/>
        </p:nvSpPr>
        <p:spPr bwMode="gray">
          <a:xfrm>
            <a:off x="1499824" y="3166591"/>
            <a:ext cx="974151" cy="461665"/>
          </a:xfrm>
          <a:prstGeom prst="rect">
            <a:avLst/>
          </a:prstGeom>
          <a:noFill/>
        </p:spPr>
        <p:txBody>
          <a:bodyPr wrap="square" rtlCol="0" anchor="ctr">
            <a:spAutoFit/>
          </a:bodyPr>
          <a:lstStyle/>
          <a:p>
            <a:pPr algn="ctr" fontAlgn="ctr"/>
            <a:r>
              <a:rPr lang="en-US" sz="2400" dirty="0">
                <a:latin typeface="Huawei Sans" panose="020C0503030203020204" pitchFamily="34" charset="0"/>
              </a:rPr>
              <a:t>…</a:t>
            </a:r>
            <a:endParaRPr lang="en-US" altLang="zh-CN" sz="2400" dirty="0">
              <a:latin typeface="Huawei Sans" panose="020C0503030203020204" pitchFamily="34" charset="0"/>
            </a:endParaRPr>
          </a:p>
        </p:txBody>
      </p:sp>
      <p:pic>
        <p:nvPicPr>
          <p:cNvPr id="33" name="图片 3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129138" y="2682144"/>
            <a:ext cx="540000" cy="442800"/>
          </a:xfrm>
          <a:prstGeom prst="rect">
            <a:avLst/>
          </a:prstGeom>
        </p:spPr>
      </p:pic>
      <p:pic>
        <p:nvPicPr>
          <p:cNvPr id="34" name="图片 3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69322" y="2682144"/>
            <a:ext cx="540000" cy="442800"/>
          </a:xfrm>
          <a:prstGeom prst="rect">
            <a:avLst/>
          </a:prstGeom>
        </p:spPr>
      </p:pic>
      <p:pic>
        <p:nvPicPr>
          <p:cNvPr id="40" name="图片 39"/>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129138" y="4616397"/>
            <a:ext cx="540000" cy="442800"/>
          </a:xfrm>
          <a:prstGeom prst="rect">
            <a:avLst/>
          </a:prstGeom>
        </p:spPr>
      </p:pic>
      <p:pic>
        <p:nvPicPr>
          <p:cNvPr id="41" name="图片 4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69322" y="4616397"/>
            <a:ext cx="540000" cy="442800"/>
          </a:xfrm>
          <a:prstGeom prst="rect">
            <a:avLst/>
          </a:prstGeom>
        </p:spPr>
      </p:pic>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268557" y="1838032"/>
            <a:ext cx="540765" cy="442800"/>
          </a:xfrm>
          <a:prstGeom prst="rect">
            <a:avLst/>
          </a:pr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129138" y="1836671"/>
            <a:ext cx="540765" cy="442800"/>
          </a:xfrm>
          <a:prstGeom prst="rect">
            <a:avLst/>
          </a:prstGeom>
        </p:spPr>
      </p:pic>
      <p:cxnSp>
        <p:nvCxnSpPr>
          <p:cNvPr id="44" name="直接连接符 43"/>
          <p:cNvCxnSpPr>
            <a:stCxn id="43" idx="0"/>
            <a:endCxn id="46" idx="1"/>
          </p:cNvCxnSpPr>
          <p:nvPr/>
        </p:nvCxnSpPr>
        <p:spPr bwMode="gray">
          <a:xfrm flipV="1">
            <a:off x="1399521" y="1467459"/>
            <a:ext cx="96161" cy="369212"/>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直接连接符 44"/>
          <p:cNvCxnSpPr>
            <a:stCxn id="46" idx="3"/>
            <a:endCxn id="42" idx="0"/>
          </p:cNvCxnSpPr>
          <p:nvPr/>
        </p:nvCxnSpPr>
        <p:spPr bwMode="gray">
          <a:xfrm>
            <a:off x="2401276" y="1467459"/>
            <a:ext cx="137664" cy="370573"/>
          </a:xfrm>
          <a:prstGeom prst="line">
            <a:avLst/>
          </a:prstGeom>
          <a:ln w="19050"/>
        </p:spPr>
        <p:style>
          <a:lnRef idx="1">
            <a:schemeClr val="dk1"/>
          </a:lnRef>
          <a:fillRef idx="0">
            <a:schemeClr val="dk1"/>
          </a:fillRef>
          <a:effectRef idx="0">
            <a:schemeClr val="dk1"/>
          </a:effectRef>
          <a:fontRef idx="minor">
            <a:schemeClr val="tx1"/>
          </a:fontRef>
        </p:style>
      </p:cxnSp>
      <p:pic>
        <p:nvPicPr>
          <p:cNvPr id="46" name="图片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495682" y="1239358"/>
            <a:ext cx="905594" cy="456201"/>
          </a:xfrm>
          <a:prstGeom prst="rect">
            <a:avLst/>
          </a:prstGeom>
        </p:spPr>
      </p:pic>
      <p:cxnSp>
        <p:nvCxnSpPr>
          <p:cNvPr id="47" name="直接连接符 46"/>
          <p:cNvCxnSpPr>
            <a:stCxn id="43" idx="2"/>
            <a:endCxn id="33" idx="0"/>
          </p:cNvCxnSpPr>
          <p:nvPr/>
        </p:nvCxnSpPr>
        <p:spPr bwMode="gray">
          <a:xfrm flipH="1">
            <a:off x="1399138" y="2279471"/>
            <a:ext cx="383" cy="402673"/>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2" idx="2"/>
            <a:endCxn id="34" idx="0"/>
          </p:cNvCxnSpPr>
          <p:nvPr/>
        </p:nvCxnSpPr>
        <p:spPr bwMode="gray">
          <a:xfrm>
            <a:off x="2538940" y="2280832"/>
            <a:ext cx="382" cy="401312"/>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 name="圆角矩形标注 5"/>
          <p:cNvSpPr/>
          <p:nvPr/>
        </p:nvSpPr>
        <p:spPr bwMode="gray">
          <a:xfrm>
            <a:off x="2932602" y="4899779"/>
            <a:ext cx="1601648" cy="711409"/>
          </a:xfrm>
          <a:prstGeom prst="wedgeRoundRectCallout">
            <a:avLst>
              <a:gd name="adj1" fmla="val -51057"/>
              <a:gd name="adj2" fmla="val 75479"/>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Oval 4"/>
          <p:cNvSpPr>
            <a:spLocks noChangeAspect="1"/>
          </p:cNvSpPr>
          <p:nvPr/>
        </p:nvSpPr>
        <p:spPr bwMode="gray">
          <a:xfrm>
            <a:off x="2748186" y="553893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标注 51"/>
          <p:cNvSpPr/>
          <p:nvPr/>
        </p:nvSpPr>
        <p:spPr bwMode="gray">
          <a:xfrm>
            <a:off x="2886000" y="3239485"/>
            <a:ext cx="1601648" cy="373630"/>
          </a:xfrm>
          <a:prstGeom prst="wedgeRoundRectCallout">
            <a:avLst>
              <a:gd name="adj1" fmla="val -53538"/>
              <a:gd name="adj2" fmla="val 94382"/>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56" name="直接连接符 55"/>
          <p:cNvCxnSpPr>
            <a:stCxn id="41" idx="2"/>
            <a:endCxn id="30" idx="0"/>
          </p:cNvCxnSpPr>
          <p:nvPr/>
        </p:nvCxnSpPr>
        <p:spPr bwMode="gray">
          <a:xfrm>
            <a:off x="2539322" y="5059197"/>
            <a:ext cx="0" cy="546121"/>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9" name="文本框 58"/>
          <p:cNvSpPr txBox="1"/>
          <p:nvPr/>
        </p:nvSpPr>
        <p:spPr bwMode="gray">
          <a:xfrm>
            <a:off x="2990530" y="3173869"/>
            <a:ext cx="1507758" cy="707886"/>
          </a:xfrm>
          <a:prstGeom prst="rect">
            <a:avLst/>
          </a:prstGeom>
          <a:noFill/>
          <a:ln>
            <a:noFill/>
          </a:ln>
        </p:spPr>
        <p:txBody>
          <a:bodyPr wrap="square" rtlCol="0">
            <a:spAutoFit/>
          </a:bodyPr>
          <a:lstStyle/>
          <a:p>
            <a:pPr fontAlgn="ctr">
              <a:lnSpc>
                <a:spcPts val="2400"/>
              </a:lnSpc>
              <a:spcBef>
                <a:spcPts val="0"/>
              </a:spcBef>
              <a:spcAft>
                <a:spcPts val="0"/>
              </a:spcAft>
            </a:pPr>
            <a:r>
              <a:rPr lang="en-US" sz="1200" dirty="0">
                <a:solidFill>
                  <a:prstClr val="black"/>
                </a:solidFill>
                <a:latin typeface="Huawei Sans" panose="020C0503030203020204" pitchFamily="34" charset="0"/>
              </a:rPr>
              <a:t>&lt;R2&gt;</a:t>
            </a:r>
            <a:r>
              <a:rPr lang="en-US" sz="1200" b="1" dirty="0">
                <a:solidFill>
                  <a:prstClr val="black"/>
                </a:solidFill>
                <a:latin typeface="Huawei Sans" panose="020C0503030203020204" pitchFamily="34" charset="0"/>
              </a:rPr>
              <a:t>ping </a:t>
            </a:r>
            <a:r>
              <a:rPr lang="en-US" sz="1200" b="1" dirty="0" err="1">
                <a:solidFill>
                  <a:prstClr val="black"/>
                </a:solidFill>
                <a:latin typeface="Huawei Sans" panose="020C0503030203020204" pitchFamily="34" charset="0"/>
              </a:rPr>
              <a:t>x.x.x.x</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0" name="Oval 4"/>
          <p:cNvSpPr>
            <a:spLocks noChangeAspect="1"/>
          </p:cNvSpPr>
          <p:nvPr/>
        </p:nvSpPr>
        <p:spPr bwMode="gray">
          <a:xfrm>
            <a:off x="2789130" y="370226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33631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0" indent="0" algn="l" fontAlgn="ctr">
              <a:buNone/>
            </a:pPr>
            <a:r>
              <a:rPr lang="en-US" dirty="0">
                <a:latin typeface="Huawei Sans" panose="020C0503030203020204" pitchFamily="34" charset="0"/>
              </a:rPr>
              <a:t>Common security hardening policies on network devices include the following:</a:t>
            </a:r>
            <a:endParaRPr lang="en-US" altLang="zh-CN" dirty="0">
              <a:latin typeface="Huawei Sans" panose="020C0503030203020204" pitchFamily="34" charset="0"/>
            </a:endParaRPr>
          </a:p>
          <a:p>
            <a:pPr marL="302400" lvl="1" indent="-302400" fontAlgn="ctr"/>
            <a:r>
              <a:rPr lang="en-US" dirty="0">
                <a:latin typeface="Huawei Sans" panose="020C0503030203020204" pitchFamily="34" charset="0"/>
              </a:rPr>
              <a:t>Disabling unused services and ports</a:t>
            </a:r>
            <a:endParaRPr lang="en-US" altLang="zh-CN" dirty="0">
              <a:latin typeface="Huawei Sans" panose="020C0503030203020204" pitchFamily="34" charset="0"/>
            </a:endParaRPr>
          </a:p>
          <a:p>
            <a:pPr marL="302400" lvl="1" indent="-302400" fontAlgn="ctr"/>
            <a:r>
              <a:rPr lang="en-US" dirty="0">
                <a:latin typeface="Huawei Sans" panose="020C0503030203020204" pitchFamily="34" charset="0"/>
              </a:rPr>
              <a:t>Discarding insecure access channels</a:t>
            </a:r>
          </a:p>
          <a:p>
            <a:pPr marL="302400" lvl="1" indent="-302400" fontAlgn="ctr"/>
            <a:r>
              <a:rPr lang="en-US" dirty="0">
                <a:latin typeface="Huawei Sans" panose="020C0503030203020204" pitchFamily="34" charset="0"/>
              </a:rPr>
              <a:t>Access control based on trusted paths</a:t>
            </a:r>
            <a:endParaRPr lang="en-US" altLang="zh-CN" dirty="0">
              <a:latin typeface="Huawei Sans" panose="020C0503030203020204" pitchFamily="34" charset="0"/>
            </a:endParaRPr>
          </a:p>
          <a:p>
            <a:pPr marL="302400" lvl="1" indent="-302400" fontAlgn="ctr"/>
            <a:r>
              <a:rPr lang="en-US" dirty="0">
                <a:latin typeface="Huawei Sans" panose="020C0503030203020204" pitchFamily="34" charset="0"/>
              </a:rPr>
              <a:t>Local attack defense</a:t>
            </a:r>
          </a:p>
        </p:txBody>
      </p:sp>
      <p:sp>
        <p:nvSpPr>
          <p:cNvPr id="6" name="标题 5"/>
          <p:cNvSpPr>
            <a:spLocks noGrp="1"/>
          </p:cNvSpPr>
          <p:nvPr>
            <p:ph type="title"/>
          </p:nvPr>
        </p:nvSpPr>
        <p:spPr/>
        <p:txBody>
          <a:bodyPr/>
          <a:lstStyle/>
          <a:p>
            <a:pPr fontAlgn="ctr"/>
            <a:r>
              <a:rPr lang="en-US" b="1" dirty="0">
                <a:latin typeface="Huawei Sans" panose="020C0503030203020204" pitchFamily="34" charset="0"/>
              </a:rPr>
              <a:t>Common Security Hardening Policies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106798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159"/>
          <p:cNvSpPr/>
          <p:nvPr/>
        </p:nvSpPr>
        <p:spPr bwMode="gray">
          <a:xfrm flipH="1">
            <a:off x="3862387" y="4045231"/>
            <a:ext cx="878994" cy="5498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占位符 1"/>
          <p:cNvSpPr>
            <a:spLocks noGrp="1"/>
          </p:cNvSpPr>
          <p:nvPr>
            <p:ph type="body" sz="quarter" idx="10"/>
          </p:nvPr>
        </p:nvSpPr>
        <p:spPr bwMode="gray"/>
        <p:txBody>
          <a:bodyPr/>
          <a:lstStyle/>
          <a:p>
            <a:pPr marL="0" indent="0" algn="l" fontAlgn="ctr">
              <a:buNone/>
            </a:pPr>
            <a:r>
              <a:rPr lang="en-US" sz="1600" dirty="0">
                <a:latin typeface="Huawei Sans" panose="020C0503030203020204" pitchFamily="34" charset="0"/>
              </a:rPr>
              <a:t>Based on service requirements analysis and the minimum authorization principle, disable unused services and ports.</a:t>
            </a:r>
            <a:endParaRPr lang="en-US" altLang="zh-CN" sz="1600" dirty="0">
              <a:latin typeface="Huawei Sans" panose="020C0503030203020204" pitchFamily="34" charset="0"/>
            </a:endParaRPr>
          </a:p>
          <a:p>
            <a:pPr marL="302400" lvl="1" indent="-302400" fontAlgn="ctr"/>
            <a:r>
              <a:rPr lang="en-US" sz="1400" dirty="0">
                <a:latin typeface="Huawei Sans" panose="020C0503030203020204" pitchFamily="34" charset="0"/>
              </a:rPr>
              <a:t>Disable unused physical ports, which then cannot be used for communication even when network cables are connected.</a:t>
            </a:r>
          </a:p>
          <a:p>
            <a:pPr marL="302400" lvl="1" indent="-302400" fontAlgn="ctr"/>
            <a:r>
              <a:rPr lang="en-US" sz="1400" dirty="0">
                <a:latin typeface="Huawei Sans" panose="020C0503030203020204" pitchFamily="34" charset="0"/>
              </a:rPr>
              <a:t>Disable unused protocol ports, for example, common Telnet, FTP, and HTTP ports, which then cannot be accessed from external systems</a:t>
            </a:r>
            <a:r>
              <a:rPr lang="en-US" sz="1200" dirty="0">
                <a:latin typeface="Huawei Sans" panose="020C0503030203020204" pitchFamily="34" charset="0"/>
              </a:rPr>
              <a:t>.</a:t>
            </a:r>
            <a:endParaRPr lang="en-US" altLang="zh-CN" sz="1200" dirty="0">
              <a:latin typeface="Huawei Sans" panose="020C0503030203020204" pitchFamily="34" charset="0"/>
            </a:endParaRPr>
          </a:p>
        </p:txBody>
      </p:sp>
      <p:sp>
        <p:nvSpPr>
          <p:cNvPr id="5" name="标题 4"/>
          <p:cNvSpPr>
            <a:spLocks noGrp="1"/>
          </p:cNvSpPr>
          <p:nvPr>
            <p:ph type="title"/>
          </p:nvPr>
        </p:nvSpPr>
        <p:spPr bwMode="gray"/>
        <p:txBody>
          <a:bodyPr/>
          <a:lstStyle/>
          <a:p>
            <a:pPr fontAlgn="ctr"/>
            <a:r>
              <a:rPr lang="en-US" dirty="0">
                <a:latin typeface="Huawei Sans" panose="020C0503030203020204" pitchFamily="34" charset="0"/>
              </a:rPr>
              <a:t>Disabling Unused Services and Ports</a:t>
            </a:r>
            <a:endParaRPr lang="en-US" altLang="zh-CN" dirty="0">
              <a:latin typeface="Huawei Sans" panose="020C0503030203020204" pitchFamily="34" charset="0"/>
            </a:endParaRPr>
          </a:p>
        </p:txBody>
      </p:sp>
      <p:sp>
        <p:nvSpPr>
          <p:cNvPr id="10" name="文本框 9"/>
          <p:cNvSpPr txBox="1"/>
          <p:nvPr/>
        </p:nvSpPr>
        <p:spPr bwMode="gray">
          <a:xfrm>
            <a:off x="4741381" y="2920598"/>
            <a:ext cx="6943444" cy="1384995"/>
          </a:xfrm>
          <a:prstGeom prst="rect">
            <a:avLst/>
          </a:prstGeom>
          <a:solidFill>
            <a:srgbClr val="F4FBFE"/>
          </a:solidFill>
          <a:ln>
            <a:solidFill>
              <a:srgbClr val="99DFF9"/>
            </a:solid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sz="1200" dirty="0">
                <a:latin typeface="Huawei Sans" panose="020C0503030203020204" pitchFamily="34" charset="0"/>
              </a:rPr>
              <a:t>&lt;SW1&gt; system-view </a:t>
            </a:r>
          </a:p>
          <a:p>
            <a:pPr fontAlgn="ctr"/>
            <a:r>
              <a:rPr lang="en-US" sz="1200" dirty="0">
                <a:latin typeface="Huawei Sans" panose="020C0503030203020204" pitchFamily="34" charset="0"/>
              </a:rPr>
              <a:t>[SW1] undo ftp server </a:t>
            </a:r>
          </a:p>
          <a:p>
            <a:pPr fontAlgn="ctr"/>
            <a:r>
              <a:rPr lang="en-US" sz="1200" dirty="0">
                <a:latin typeface="Huawei Sans" panose="020C0503030203020204" pitchFamily="34" charset="0"/>
              </a:rPr>
              <a:t>Warning: The operation will stop the FTP server. Do you want to continue? [Y/N]:y </a:t>
            </a:r>
          </a:p>
          <a:p>
            <a:pPr fontAlgn="ctr"/>
            <a:r>
              <a:rPr lang="en-US" sz="1200" dirty="0">
                <a:latin typeface="Huawei Sans" panose="020C0503030203020204" pitchFamily="34" charset="0"/>
              </a:rPr>
              <a:t>Info: Succeeded in closing the FTP server.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[SW1]port-group protgroup1</a:t>
            </a:r>
          </a:p>
          <a:p>
            <a:pPr fontAlgn="ctr"/>
            <a:r>
              <a:rPr lang="en-US" sz="1200" dirty="0">
                <a:latin typeface="Huawei Sans" panose="020C0503030203020204" pitchFamily="34" charset="0"/>
              </a:rPr>
              <a:t>[SW1-port-group-protgroup1]group-member </a:t>
            </a:r>
            <a:r>
              <a:rPr lang="en-US" sz="1200" dirty="0" err="1">
                <a:latin typeface="Huawei Sans" panose="020C0503030203020204" pitchFamily="34" charset="0"/>
              </a:rPr>
              <a:t>GigabitEthernet</a:t>
            </a:r>
            <a:r>
              <a:rPr lang="en-US" sz="1200" dirty="0">
                <a:latin typeface="Huawei Sans" panose="020C0503030203020204" pitchFamily="34" charset="0"/>
              </a:rPr>
              <a:t> 0/0/4 to GigabitEthernet0/0/48 </a:t>
            </a:r>
          </a:p>
          <a:p>
            <a:pPr fontAlgn="ctr"/>
            <a:r>
              <a:rPr lang="en-US" sz="1200" dirty="0">
                <a:latin typeface="Huawei Sans" panose="020C0503030203020204" pitchFamily="34" charset="0"/>
              </a:rPr>
              <a:t>[SW1-port-group-protgroup1]shutdown</a:t>
            </a:r>
          </a:p>
        </p:txBody>
      </p:sp>
      <p:cxnSp>
        <p:nvCxnSpPr>
          <p:cNvPr id="26" name="直接连接符 25"/>
          <p:cNvCxnSpPr>
            <a:stCxn id="31" idx="3"/>
          </p:cNvCxnSpPr>
          <p:nvPr/>
        </p:nvCxnSpPr>
        <p:spPr bwMode="gray">
          <a:xfrm>
            <a:off x="2068475" y="2920598"/>
            <a:ext cx="1666601" cy="12651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2" idx="3"/>
            <a:endCxn id="30" idx="1"/>
          </p:cNvCxnSpPr>
          <p:nvPr/>
        </p:nvCxnSpPr>
        <p:spPr bwMode="gray">
          <a:xfrm>
            <a:off x="2068475" y="3910005"/>
            <a:ext cx="1666601" cy="4279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3" idx="3"/>
          </p:cNvCxnSpPr>
          <p:nvPr/>
        </p:nvCxnSpPr>
        <p:spPr bwMode="gray">
          <a:xfrm flipV="1">
            <a:off x="2068475" y="4429322"/>
            <a:ext cx="1793912" cy="470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4" idx="3"/>
          </p:cNvCxnSpPr>
          <p:nvPr/>
        </p:nvCxnSpPr>
        <p:spPr bwMode="gray">
          <a:xfrm flipV="1">
            <a:off x="2068475" y="4415413"/>
            <a:ext cx="1793912" cy="14734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descr="PC.png"/>
          <p:cNvPicPr>
            <a:picLocks noChangeAspect="1"/>
          </p:cNvPicPr>
          <p:nvPr/>
        </p:nvPicPr>
        <p:blipFill>
          <a:blip r:embed="rId3" cstate="print"/>
          <a:stretch>
            <a:fillRect/>
          </a:stretch>
        </p:blipFill>
        <p:spPr bwMode="gray">
          <a:xfrm>
            <a:off x="1529412" y="2713598"/>
            <a:ext cx="539063" cy="414000"/>
          </a:xfrm>
          <a:prstGeom prst="rect">
            <a:avLst/>
          </a:prstGeom>
        </p:spPr>
      </p:pic>
      <p:pic>
        <p:nvPicPr>
          <p:cNvPr id="32" name="图片 31" descr="PC.png"/>
          <p:cNvPicPr>
            <a:picLocks noChangeAspect="1"/>
          </p:cNvPicPr>
          <p:nvPr/>
        </p:nvPicPr>
        <p:blipFill>
          <a:blip r:embed="rId3" cstate="print"/>
          <a:stretch>
            <a:fillRect/>
          </a:stretch>
        </p:blipFill>
        <p:spPr bwMode="gray">
          <a:xfrm>
            <a:off x="1529412" y="3703005"/>
            <a:ext cx="539063" cy="414000"/>
          </a:xfrm>
          <a:prstGeom prst="rect">
            <a:avLst/>
          </a:prstGeom>
        </p:spPr>
      </p:pic>
      <p:pic>
        <p:nvPicPr>
          <p:cNvPr id="33" name="图片 32" descr="PC.png"/>
          <p:cNvPicPr>
            <a:picLocks noChangeAspect="1"/>
          </p:cNvPicPr>
          <p:nvPr/>
        </p:nvPicPr>
        <p:blipFill>
          <a:blip r:embed="rId3" cstate="print"/>
          <a:stretch>
            <a:fillRect/>
          </a:stretch>
        </p:blipFill>
        <p:spPr bwMode="gray">
          <a:xfrm>
            <a:off x="1529412" y="4692412"/>
            <a:ext cx="539063" cy="414000"/>
          </a:xfrm>
          <a:prstGeom prst="rect">
            <a:avLst/>
          </a:prstGeom>
        </p:spPr>
      </p:pic>
      <p:pic>
        <p:nvPicPr>
          <p:cNvPr id="34" name="图片 33" descr="PC.png"/>
          <p:cNvPicPr>
            <a:picLocks noChangeAspect="1"/>
          </p:cNvPicPr>
          <p:nvPr/>
        </p:nvPicPr>
        <p:blipFill>
          <a:blip r:embed="rId3" cstate="print"/>
          <a:stretch>
            <a:fillRect/>
          </a:stretch>
        </p:blipFill>
        <p:spPr bwMode="gray">
          <a:xfrm>
            <a:off x="1529412" y="5681820"/>
            <a:ext cx="539063" cy="414000"/>
          </a:xfrm>
          <a:prstGeom prst="rect">
            <a:avLst/>
          </a:prstGeom>
        </p:spPr>
      </p:pic>
      <p:sp>
        <p:nvSpPr>
          <p:cNvPr id="35" name="矩形 34"/>
          <p:cNvSpPr/>
          <p:nvPr/>
        </p:nvSpPr>
        <p:spPr bwMode="gray">
          <a:xfrm>
            <a:off x="1583982" y="3113689"/>
            <a:ext cx="429926"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PC1</a:t>
            </a:r>
            <a:endParaRPr lang="en-US" altLang="zh-CN" sz="1100" dirty="0">
              <a:latin typeface="Huawei Sans" panose="020C0503030203020204" pitchFamily="34" charset="0"/>
            </a:endParaRPr>
          </a:p>
        </p:txBody>
      </p:sp>
      <p:sp>
        <p:nvSpPr>
          <p:cNvPr id="36" name="矩形 35"/>
          <p:cNvSpPr/>
          <p:nvPr/>
        </p:nvSpPr>
        <p:spPr bwMode="gray">
          <a:xfrm>
            <a:off x="1583982" y="4185770"/>
            <a:ext cx="429926"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PC2</a:t>
            </a:r>
            <a:endParaRPr lang="en-US" altLang="zh-CN" sz="1100" dirty="0">
              <a:latin typeface="Huawei Sans" panose="020C0503030203020204" pitchFamily="34" charset="0"/>
            </a:endParaRPr>
          </a:p>
        </p:txBody>
      </p:sp>
      <p:sp>
        <p:nvSpPr>
          <p:cNvPr id="37" name="矩形 36"/>
          <p:cNvSpPr/>
          <p:nvPr/>
        </p:nvSpPr>
        <p:spPr bwMode="gray">
          <a:xfrm>
            <a:off x="1583982" y="5117116"/>
            <a:ext cx="429926"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PC3</a:t>
            </a:r>
            <a:endParaRPr lang="en-US" altLang="zh-CN" sz="1100" dirty="0">
              <a:latin typeface="Huawei Sans" panose="020C0503030203020204" pitchFamily="34" charset="0"/>
            </a:endParaRPr>
          </a:p>
        </p:txBody>
      </p:sp>
      <p:sp>
        <p:nvSpPr>
          <p:cNvPr id="38" name="矩形 37"/>
          <p:cNvSpPr/>
          <p:nvPr/>
        </p:nvSpPr>
        <p:spPr bwMode="gray">
          <a:xfrm>
            <a:off x="1583982" y="6129899"/>
            <a:ext cx="429926"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PC4</a:t>
            </a:r>
            <a:endParaRPr lang="en-US" altLang="zh-CN" sz="1100" dirty="0">
              <a:latin typeface="Huawei Sans" panose="020C0503030203020204" pitchFamily="34" charset="0"/>
            </a:endParaRPr>
          </a:p>
        </p:txBody>
      </p:sp>
      <p:pic>
        <p:nvPicPr>
          <p:cNvPr id="30" name="图片 29" descr="通用交换机.png"/>
          <p:cNvPicPr>
            <a:picLocks noChangeAspect="1"/>
          </p:cNvPicPr>
          <p:nvPr/>
        </p:nvPicPr>
        <p:blipFill>
          <a:blip r:embed="rId4" cstate="print"/>
          <a:stretch>
            <a:fillRect/>
          </a:stretch>
        </p:blipFill>
        <p:spPr bwMode="gray">
          <a:xfrm>
            <a:off x="3735076" y="4117005"/>
            <a:ext cx="540000" cy="441818"/>
          </a:xfrm>
          <a:prstGeom prst="rect">
            <a:avLst/>
          </a:prstGeom>
        </p:spPr>
      </p:pic>
      <p:sp>
        <p:nvSpPr>
          <p:cNvPr id="48" name="矩形 47"/>
          <p:cNvSpPr/>
          <p:nvPr/>
        </p:nvSpPr>
        <p:spPr bwMode="gray">
          <a:xfrm rot="2298860">
            <a:off x="3140865" y="3680831"/>
            <a:ext cx="707245"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GE0/0/0</a:t>
            </a:r>
            <a:endParaRPr lang="en-US" altLang="zh-CN" sz="1100" dirty="0">
              <a:latin typeface="Huawei Sans" panose="020C0503030203020204" pitchFamily="34" charset="0"/>
            </a:endParaRPr>
          </a:p>
        </p:txBody>
      </p:sp>
      <p:sp>
        <p:nvSpPr>
          <p:cNvPr id="49" name="矩形 48"/>
          <p:cNvSpPr/>
          <p:nvPr/>
        </p:nvSpPr>
        <p:spPr bwMode="gray">
          <a:xfrm rot="875604">
            <a:off x="2839513" y="3940396"/>
            <a:ext cx="707245"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GE0/0/1</a:t>
            </a:r>
            <a:endParaRPr lang="en-US" altLang="zh-CN" sz="1100" dirty="0">
              <a:latin typeface="Huawei Sans" panose="020C0503030203020204" pitchFamily="34" charset="0"/>
            </a:endParaRPr>
          </a:p>
        </p:txBody>
      </p:sp>
      <p:sp>
        <p:nvSpPr>
          <p:cNvPr id="50" name="矩形 49"/>
          <p:cNvSpPr/>
          <p:nvPr/>
        </p:nvSpPr>
        <p:spPr bwMode="gray">
          <a:xfrm rot="20384257">
            <a:off x="2798826" y="4337772"/>
            <a:ext cx="707245"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GE0/0/2</a:t>
            </a:r>
            <a:endParaRPr lang="en-US" altLang="zh-CN" sz="1100" dirty="0">
              <a:latin typeface="Huawei Sans" panose="020C0503030203020204" pitchFamily="34" charset="0"/>
            </a:endParaRPr>
          </a:p>
        </p:txBody>
      </p:sp>
      <p:sp>
        <p:nvSpPr>
          <p:cNvPr id="51" name="矩形 50"/>
          <p:cNvSpPr/>
          <p:nvPr/>
        </p:nvSpPr>
        <p:spPr bwMode="gray">
          <a:xfrm rot="19400950">
            <a:off x="2834937" y="4712008"/>
            <a:ext cx="707245"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GE0/0/3</a:t>
            </a:r>
            <a:endParaRPr lang="en-US" altLang="zh-CN" sz="1100" dirty="0">
              <a:latin typeface="Huawei Sans" panose="020C0503030203020204" pitchFamily="34" charset="0"/>
            </a:endParaRPr>
          </a:p>
        </p:txBody>
      </p:sp>
      <p:sp>
        <p:nvSpPr>
          <p:cNvPr id="52" name="矩形 51"/>
          <p:cNvSpPr/>
          <p:nvPr/>
        </p:nvSpPr>
        <p:spPr bwMode="gray">
          <a:xfrm>
            <a:off x="3767671" y="4634747"/>
            <a:ext cx="474810" cy="261610"/>
          </a:xfrm>
          <a:prstGeom prst="rect">
            <a:avLst/>
          </a:prstGeom>
        </p:spPr>
        <p:txBody>
          <a:bodyPr wrap="none">
            <a:spAutoFit/>
          </a:bodyPr>
          <a:lstStyle/>
          <a:p>
            <a:pPr algn="ctr" eaLnBrk="1" fontAlgn="ctr" hangingPunct="1">
              <a:defRPr/>
            </a:pPr>
            <a:r>
              <a:rPr lang="en-US" sz="1100" dirty="0">
                <a:latin typeface="Huawei Sans" panose="020C0503030203020204" pitchFamily="34" charset="0"/>
              </a:rPr>
              <a:t>SW1</a:t>
            </a:r>
            <a:endParaRPr lang="en-US" altLang="zh-CN" sz="1100" dirty="0">
              <a:latin typeface="Huawei Sans" panose="020C0503030203020204" pitchFamily="34" charset="0"/>
            </a:endParaRPr>
          </a:p>
        </p:txBody>
      </p:sp>
      <p:sp>
        <p:nvSpPr>
          <p:cNvPr id="3" name="文本框 2"/>
          <p:cNvSpPr txBox="1"/>
          <p:nvPr/>
        </p:nvSpPr>
        <p:spPr bwMode="gray">
          <a:xfrm>
            <a:off x="5686610" y="4391024"/>
            <a:ext cx="4402167" cy="307777"/>
          </a:xfrm>
          <a:prstGeom prst="rect">
            <a:avLst/>
          </a:prstGeom>
          <a:noFill/>
        </p:spPr>
        <p:txBody>
          <a:bodyPr wrap="none" rtlCol="0">
            <a:spAutoFit/>
          </a:bodyPr>
          <a:lstStyle/>
          <a:p>
            <a:pPr fontAlgn="ctr"/>
            <a:r>
              <a:rPr lang="en-US" sz="1400" dirty="0">
                <a:latin typeface="Huawei Sans" panose="020C0503030203020204" pitchFamily="34" charset="0"/>
              </a:rPr>
              <a:t>Disable the FTP function and unused ports on SW1.</a:t>
            </a:r>
            <a:endParaRPr lang="en-US" altLang="zh-CN" sz="1400" dirty="0">
              <a:latin typeface="Huawei Sans" panose="020C0503030203020204" pitchFamily="34" charset="0"/>
            </a:endParaRPr>
          </a:p>
        </p:txBody>
      </p:sp>
      <p:sp>
        <p:nvSpPr>
          <p:cNvPr id="39" name="五边形 38"/>
          <p:cNvSpPr/>
          <p:nvPr/>
        </p:nvSpPr>
        <p:spPr bwMode="gray">
          <a:xfrm>
            <a:off x="7330223" y="131778"/>
            <a:ext cx="1120196"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Port Shutdown</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gray">
          <a:xfrm>
            <a:off x="8375920" y="131778"/>
            <a:ext cx="123713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Access Channel</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gray">
          <a:xfrm>
            <a:off x="9538552" y="131778"/>
            <a:ext cx="93724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42" name="燕尾形 41"/>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3638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0" indent="0" algn="l" fontAlgn="ctr">
              <a:buNone/>
            </a:pPr>
            <a:r>
              <a:rPr lang="en-US" sz="1800" dirty="0">
                <a:latin typeface="Huawei Sans" panose="020C0503030203020204" pitchFamily="34" charset="0"/>
              </a:rPr>
              <a:t>The access requirements of services must be preferentially fulfilled based on service requirements analysis. When an access requirement involves multiple access channel services, secure channels must be selected and insecure ones must be discarded.</a:t>
            </a:r>
            <a:endParaRPr lang="en-US" altLang="zh-CN" sz="1800" dirty="0">
              <a:latin typeface="Huawei Sans" panose="020C0503030203020204" pitchFamily="34" charset="0"/>
            </a:endParaRPr>
          </a:p>
          <a:p>
            <a:pPr algn="l" fontAlgn="ctr"/>
            <a:endParaRPr lang="en-US" altLang="zh-CN" sz="1800" dirty="0">
              <a:latin typeface="Huawei Sans" panose="020C0503030203020204" pitchFamily="34" charset="0"/>
            </a:endParaRPr>
          </a:p>
        </p:txBody>
      </p:sp>
      <p:sp>
        <p:nvSpPr>
          <p:cNvPr id="6" name="标题 5"/>
          <p:cNvSpPr>
            <a:spLocks noGrp="1"/>
          </p:cNvSpPr>
          <p:nvPr>
            <p:ph type="title"/>
          </p:nvPr>
        </p:nvSpPr>
        <p:spPr bwMode="gray"/>
        <p:txBody>
          <a:bodyPr/>
          <a:lstStyle/>
          <a:p>
            <a:pPr fontAlgn="ctr"/>
            <a:r>
              <a:rPr lang="en-US" dirty="0">
                <a:latin typeface="Huawei Sans" panose="020C0503030203020204" pitchFamily="34" charset="0"/>
              </a:rPr>
              <a:t>Discarding Insecure Access Channels</a:t>
            </a:r>
            <a:endParaRPr lang="en-US" altLang="zh-CN" dirty="0">
              <a:latin typeface="Huawei Sans" panose="020C0503030203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2021028910"/>
              </p:ext>
            </p:extLst>
          </p:nvPr>
        </p:nvGraphicFramePr>
        <p:xfrm>
          <a:off x="1279071" y="3021347"/>
          <a:ext cx="9776733" cy="2010862"/>
        </p:xfrm>
        <a:graphic>
          <a:graphicData uri="http://schemas.openxmlformats.org/drawingml/2006/table">
            <a:tbl>
              <a:tblPr/>
              <a:tblGrid>
                <a:gridCol w="2752259">
                  <a:extLst>
                    <a:ext uri="{9D8B030D-6E8A-4147-A177-3AD203B41FA5}">
                      <a16:colId xmlns:a16="http://schemas.microsoft.com/office/drawing/2014/main" val="20000"/>
                    </a:ext>
                  </a:extLst>
                </a:gridCol>
                <a:gridCol w="3512237">
                  <a:extLst>
                    <a:ext uri="{9D8B030D-6E8A-4147-A177-3AD203B41FA5}">
                      <a16:colId xmlns:a16="http://schemas.microsoft.com/office/drawing/2014/main" val="20001"/>
                    </a:ext>
                  </a:extLst>
                </a:gridCol>
                <a:gridCol w="3512237">
                  <a:extLst>
                    <a:ext uri="{9D8B030D-6E8A-4147-A177-3AD203B41FA5}">
                      <a16:colId xmlns:a16="http://schemas.microsoft.com/office/drawing/2014/main" val="20002"/>
                    </a:ext>
                  </a:extLst>
                </a:gridCol>
              </a:tblGrid>
              <a:tr h="408150">
                <a:tc>
                  <a:txBody>
                    <a:bodyPr/>
                    <a:lstStyle/>
                    <a:p>
                      <a:pPr marL="0" algn="ctr" defTabSz="914034" rtl="0" eaLnBrk="1" fontAlgn="ctr" latinLnBrk="0" hangingPunct="1">
                        <a:lnSpc>
                          <a:spcPts val="1200"/>
                        </a:lnSpc>
                        <a:spcBef>
                          <a:spcPts val="400"/>
                        </a:spcBef>
                        <a:spcAft>
                          <a:spcPts val="400"/>
                        </a:spcAft>
                      </a:pPr>
                      <a:r>
                        <a:rPr lang="en-US" sz="1600" b="1" dirty="0">
                          <a:solidFill>
                            <a:schemeClr val="bg1"/>
                          </a:solidFill>
                          <a:latin typeface="Huawei Sans" panose="020C0503030203020204" pitchFamily="34" charset="0"/>
                        </a:rPr>
                        <a:t>Access Requirement</a:t>
                      </a: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ts val="1200"/>
                        </a:lnSpc>
                        <a:spcBef>
                          <a:spcPts val="400"/>
                        </a:spcBef>
                        <a:spcAft>
                          <a:spcPts val="400"/>
                        </a:spcAft>
                      </a:pPr>
                      <a:r>
                        <a:rPr lang="en-US" sz="1600" b="1" dirty="0">
                          <a:solidFill>
                            <a:schemeClr val="bg1"/>
                          </a:solidFill>
                          <a:latin typeface="Huawei Sans" panose="020C0503030203020204" pitchFamily="34" charset="0"/>
                        </a:rPr>
                        <a:t>Insecure Channel</a:t>
                      </a: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ts val="1200"/>
                        </a:lnSpc>
                        <a:spcBef>
                          <a:spcPts val="400"/>
                        </a:spcBef>
                        <a:spcAft>
                          <a:spcPts val="400"/>
                        </a:spcAft>
                      </a:pPr>
                      <a:r>
                        <a:rPr lang="en-US" sz="1600" b="1" dirty="0">
                          <a:solidFill>
                            <a:schemeClr val="bg1"/>
                          </a:solidFill>
                          <a:latin typeface="Huawei Sans" panose="020C0503030203020204" pitchFamily="34" charset="0"/>
                        </a:rPr>
                        <a:t>Secure Channel</a:t>
                      </a: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400678">
                <a:tc>
                  <a:txBody>
                    <a:bodyPr/>
                    <a:lstStyle/>
                    <a:p>
                      <a:pPr algn="ctr" fontAlgn="ctr">
                        <a:lnSpc>
                          <a:spcPts val="1200"/>
                        </a:lnSpc>
                        <a:spcBef>
                          <a:spcPts val="800"/>
                        </a:spcBef>
                        <a:spcAft>
                          <a:spcPts val="800"/>
                        </a:spcAft>
                      </a:pPr>
                      <a:r>
                        <a:rPr lang="en-US" sz="1600" dirty="0">
                          <a:latin typeface="Huawei Sans" panose="020C0503030203020204" pitchFamily="34" charset="0"/>
                        </a:rPr>
                        <a:t>Remote login</a:t>
                      </a: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latin typeface="Huawei Sans" panose="020C0503030203020204" pitchFamily="34" charset="0"/>
                        </a:rPr>
                        <a:t>Telnet</a:t>
                      </a:r>
                      <a:endParaRPr lang="en-US" altLang="zh-CN" sz="1600" kern="100" dirty="0">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latin typeface="Huawei Sans" panose="020C0503030203020204" pitchFamily="34" charset="0"/>
                        </a:rPr>
                        <a:t>SSHv2</a:t>
                      </a:r>
                      <a:endParaRPr lang="en-US" altLang="zh-CN" sz="1600" kern="100" dirty="0">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1"/>
                  </a:ext>
                </a:extLst>
              </a:tr>
              <a:tr h="400678">
                <a:tc>
                  <a:txBody>
                    <a:bodyPr/>
                    <a:lstStyle/>
                    <a:p>
                      <a:pPr algn="ctr" fontAlgn="ctr">
                        <a:lnSpc>
                          <a:spcPts val="1200"/>
                        </a:lnSpc>
                        <a:spcBef>
                          <a:spcPts val="800"/>
                        </a:spcBef>
                        <a:spcAft>
                          <a:spcPts val="800"/>
                        </a:spcAft>
                      </a:pPr>
                      <a:r>
                        <a:rPr lang="en-US" sz="1600" dirty="0">
                          <a:latin typeface="Huawei Sans" panose="020C0503030203020204" pitchFamily="34" charset="0"/>
                        </a:rPr>
                        <a:t>File transfer</a:t>
                      </a: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latin typeface="Huawei Sans" panose="020C0503030203020204" pitchFamily="34" charset="0"/>
                        </a:rPr>
                        <a:t>FTP and TFTP</a:t>
                      </a:r>
                      <a:endParaRPr lang="en-US" altLang="zh-CN" sz="1600" kern="100" dirty="0">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latin typeface="Huawei Sans" panose="020C0503030203020204" pitchFamily="34" charset="0"/>
                        </a:rPr>
                        <a:t>SFTP</a:t>
                      </a:r>
                      <a:endParaRPr lang="en-US" altLang="zh-CN" sz="1600" kern="100" dirty="0">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2"/>
                  </a:ext>
                </a:extLst>
              </a:tr>
              <a:tr h="400678">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NE management</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SNMPv1 and SNMPv2</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SNMPv3</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3"/>
                  </a:ext>
                </a:extLst>
              </a:tr>
              <a:tr h="400678">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NMS login</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HTTP</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ts val="1200"/>
                        </a:lnSpc>
                        <a:spcBef>
                          <a:spcPts val="800"/>
                        </a:spcBef>
                        <a:spcAft>
                          <a:spcPts val="800"/>
                        </a:spcAft>
                      </a:pPr>
                      <a:r>
                        <a:rPr lang="en-US" sz="1600" dirty="0">
                          <a:solidFill>
                            <a:schemeClr val="bg1">
                              <a:lumMod val="50000"/>
                            </a:schemeClr>
                          </a:solidFill>
                          <a:latin typeface="Huawei Sans" panose="020C0503030203020204" pitchFamily="34" charset="0"/>
                        </a:rPr>
                        <a:t>HTTPS</a:t>
                      </a:r>
                      <a:endParaRPr lang="en-US" altLang="zh-CN" sz="1600" kern="100" dirty="0">
                        <a:solidFill>
                          <a:schemeClr val="bg1">
                            <a:lumMod val="50000"/>
                          </a:schemeClr>
                        </a:solidFill>
                        <a:latin typeface="Huawei Sans" panose="020C0503030203020204" pitchFamily="34" charset="0"/>
                        <a:ea typeface="+mn-ea"/>
                        <a:cs typeface="Arial"/>
                      </a:endParaRPr>
                    </a:p>
                  </a:txBody>
                  <a:tcPr marL="68580" marR="68580" marT="0"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9" name="五边形 8"/>
          <p:cNvSpPr/>
          <p:nvPr/>
        </p:nvSpPr>
        <p:spPr bwMode="gray">
          <a:xfrm>
            <a:off x="7330223" y="131778"/>
            <a:ext cx="112019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Port Shutdown</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8375920" y="131778"/>
            <a:ext cx="1237131"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chemeClr val="bg1"/>
                </a:solidFill>
                <a:latin typeface="Huawei Sans" panose="020C0503030203020204" pitchFamily="34" charset="0"/>
              </a:rPr>
              <a:t>Access Channel</a:t>
            </a:r>
            <a:endParaRPr lang="en-US" altLang="zh-CN" sz="10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9538552" y="131778"/>
            <a:ext cx="93724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URPF</a:t>
            </a:r>
          </a:p>
        </p:txBody>
      </p:sp>
      <p:sp>
        <p:nvSpPr>
          <p:cNvPr id="16" name="燕尾形 15"/>
          <p:cNvSpPr/>
          <p:nvPr/>
        </p:nvSpPr>
        <p:spPr bwMode="gray">
          <a:xfrm>
            <a:off x="10401300" y="132138"/>
            <a:ext cx="15748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Huawei Sans" panose="020C0503030203020204" pitchFamily="34" charset="0"/>
              </a:rPr>
              <a:t>Local Attack Defense</a:t>
            </a:r>
            <a:endPar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20067331"/>
      </p:ext>
    </p:extLst>
  </p:cSld>
  <p:clrMapOvr>
    <a:masterClrMapping/>
  </p:clrMapOvr>
</p:sld>
</file>

<file path=ppt/theme/theme1.xml><?xml version="1.0" encoding="utf-8"?>
<a:theme xmlns:a="http://schemas.openxmlformats.org/drawingml/2006/main" name="2_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201BECD-C071-4806-A562-867023B1625A}"/>
</file>

<file path=customXml/itemProps2.xml><?xml version="1.0" encoding="utf-8"?>
<ds:datastoreItem xmlns:ds="http://schemas.openxmlformats.org/officeDocument/2006/customXml" ds:itemID="{E83B5A16-8713-4984-90ED-04E13534C99D}"/>
</file>

<file path=customXml/itemProps3.xml><?xml version="1.0" encoding="utf-8"?>
<ds:datastoreItem xmlns:ds="http://schemas.openxmlformats.org/officeDocument/2006/customXml" ds:itemID="{D106F901-8F27-43D3-A214-8E78B8F3339F}"/>
</file>

<file path=docProps/app.xml><?xml version="1.0" encoding="utf-8"?>
<Properties xmlns="http://schemas.openxmlformats.org/officeDocument/2006/extended-properties" xmlns:vt="http://schemas.openxmlformats.org/officeDocument/2006/docPropsVTypes">
  <Template/>
  <TotalTime>3277</TotalTime>
  <Words>5312</Words>
  <Application>Microsoft Office PowerPoint</Application>
  <PresentationFormat>Widescreen</PresentationFormat>
  <Paragraphs>570</Paragraphs>
  <Slides>36</Slides>
  <Notes>36</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36</vt:i4>
      </vt:variant>
    </vt:vector>
  </HeadingPairs>
  <TitlesOfParts>
    <vt:vector size="43" baseType="lpstr">
      <vt:lpstr>微软雅黑</vt:lpstr>
      <vt:lpstr>方正兰亭黑简体</vt:lpstr>
      <vt:lpstr>Arial</vt:lpstr>
      <vt:lpstr>Huawei Sans</vt:lpstr>
      <vt:lpstr>Wingdings</vt:lpstr>
      <vt:lpstr>2_自定义设计方案</vt:lpstr>
      <vt:lpstr>3_自定义设计方案</vt:lpstr>
      <vt:lpstr>PowerPoint Presentation</vt:lpstr>
      <vt:lpstr>Security Features of Network Devices</vt:lpstr>
      <vt:lpstr>PowerPoint Presentation</vt:lpstr>
      <vt:lpstr>PowerPoint Presentation</vt:lpstr>
      <vt:lpstr>PowerPoint Presentation</vt:lpstr>
      <vt:lpstr>Why Is Security Vital to Network Devices?</vt:lpstr>
      <vt:lpstr>Common Security Hardening Policies</vt:lpstr>
      <vt:lpstr>Disabling Unused Services and Ports</vt:lpstr>
      <vt:lpstr>Discarding Insecure Access Channels</vt:lpstr>
      <vt:lpstr>Secure Data Access Channel</vt:lpstr>
      <vt:lpstr>SSH Overview</vt:lpstr>
      <vt:lpstr>SSH Protocol Structure</vt:lpstr>
      <vt:lpstr>Access Control Based on Trusted Paths</vt:lpstr>
      <vt:lpstr>Local Attack Defense</vt:lpstr>
      <vt:lpstr>CPU Attack Defense</vt:lpstr>
      <vt:lpstr>Working Mechanism of Attack Source Tracing</vt:lpstr>
      <vt:lpstr>PowerPoint Presentation</vt:lpstr>
      <vt:lpstr>Basic SSH Configuration (1)</vt:lpstr>
      <vt:lpstr>Basic SSH Configuration (2)</vt:lpstr>
      <vt:lpstr>SSH Configuration Example</vt:lpstr>
      <vt:lpstr>SSH Configuration Commands (1)</vt:lpstr>
      <vt:lpstr>SSH Configuration Commands (2)</vt:lpstr>
      <vt:lpstr>SSH Configuration Commands (3)</vt:lpstr>
      <vt:lpstr>SSH Configuration Commands (4)</vt:lpstr>
      <vt:lpstr>SSH Configuration Commands (5)</vt:lpstr>
      <vt:lpstr>Verifying the SSH Configuration</vt:lpstr>
      <vt:lpstr>PowerPoint Presentation</vt:lpstr>
      <vt:lpstr>Basic Configuration of Local Attack Defense (1)</vt:lpstr>
      <vt:lpstr>Basic Configuration of Local Attack Defense (2)</vt:lpstr>
      <vt:lpstr>Configuration Example of Local Attack Defense</vt:lpstr>
      <vt:lpstr>Local Attack Defense Configuration Commands (1)</vt:lpstr>
      <vt:lpstr>Local Attack Defense Configuration Commands (2)</vt:lpstr>
      <vt:lpstr>Verifying the Local Attack Defense Configuration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473</cp:revision>
  <dcterms:created xsi:type="dcterms:W3CDTF">2018-11-29T10:16:29Z</dcterms:created>
  <dcterms:modified xsi:type="dcterms:W3CDTF">2020-08-11T08:19:25Z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(3)Vzb42mCnJsm1Hp23hD6dGxcqYUFwf58Yo192hmmQVUMLKUxt4R+XcSHny8eqM35KjbWSmmzq
3IPwTx/17b7yk+XRYdFQUWJBVHCMdl0l7rilehy9TY71c2coU/vTtwI/F23MpCpx7Lvsg/hO
aymnOFXmtKE4X4tTNijSvaOtDviELKFSxvWvjlz7UnQr/zprcmv+6gLC2YxPL20Y1IstpCJb
9+Igz8p5bjJ1nlf8+l</vt:lpwstr>
  </property>
  <property fmtid="{D5CDD505-2E9C-101B-9397-08002B2CF9AE}" pid="3" name="_2015_ms_pID_7253431">
    <vt:lpwstr>2HwgcdWfoo9leEHiT8zgJDt+viVsZbL4rFzmwYsUj5IIQJCep60n5a
x3C5FR/pPdgXYXnOgJiDH+FCglxbOlpNcPRw6cNijQVZKrSHgtSd+TOwZMscWaR+cDGuzgIN
VeEVTVNffGTGVX8vrDP/52m0rgb1WB0m2kduxuw3eS35Xa6jju35JOccDXc4n0h5Hvpg/vYU
Mi1Z6g1yL0fwf9oBf6y/hzJwbXQSHRsq+VQf</vt:lpwstr>
  </property>
  <property fmtid="{D5CDD505-2E9C-101B-9397-08002B2CF9AE}" pid="4" name="_2015_ms_pID_7253432">
    <vt:lpwstr>Hg==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1595380427</vt:lpwstr>
  </property>
  <property fmtid="{D5CDD505-2E9C-101B-9397-08002B2CF9AE}" pid="9" name="ContentTypeId">
    <vt:lpwstr>0x01010002C5B4B712841F4C8A7AAEE2CD191271</vt:lpwstr>
  </property>
</Properties>
</file>